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sldIdLst>
    <p:sldId id="256" r:id="rId2"/>
    <p:sldId id="258" r:id="rId3"/>
    <p:sldId id="259" r:id="rId4"/>
    <p:sldId id="317" r:id="rId5"/>
    <p:sldId id="277" r:id="rId6"/>
    <p:sldId id="278" r:id="rId7"/>
    <p:sldId id="260" r:id="rId8"/>
    <p:sldId id="287" r:id="rId9"/>
    <p:sldId id="318" r:id="rId10"/>
    <p:sldId id="268" r:id="rId11"/>
    <p:sldId id="261" r:id="rId12"/>
    <p:sldId id="313" r:id="rId13"/>
    <p:sldId id="280" r:id="rId14"/>
    <p:sldId id="281" r:id="rId15"/>
    <p:sldId id="283" r:id="rId16"/>
    <p:sldId id="284" r:id="rId17"/>
    <p:sldId id="285" r:id="rId18"/>
    <p:sldId id="289" r:id="rId19"/>
    <p:sldId id="282" r:id="rId20"/>
    <p:sldId id="286" r:id="rId21"/>
    <p:sldId id="279" r:id="rId22"/>
    <p:sldId id="267" r:id="rId23"/>
    <p:sldId id="290" r:id="rId24"/>
    <p:sldId id="288" r:id="rId25"/>
    <p:sldId id="291" r:id="rId26"/>
    <p:sldId id="320" r:id="rId27"/>
    <p:sldId id="310" r:id="rId28"/>
    <p:sldId id="319" r:id="rId29"/>
    <p:sldId id="314" r:id="rId30"/>
    <p:sldId id="293" r:id="rId31"/>
    <p:sldId id="321" r:id="rId32"/>
    <p:sldId id="274" r:id="rId33"/>
    <p:sldId id="262" r:id="rId34"/>
    <p:sldId id="263" r:id="rId35"/>
    <p:sldId id="322" r:id="rId36"/>
    <p:sldId id="264" r:id="rId37"/>
    <p:sldId id="323" r:id="rId38"/>
    <p:sldId id="270" r:id="rId39"/>
    <p:sldId id="295" r:id="rId40"/>
    <p:sldId id="315" r:id="rId41"/>
    <p:sldId id="301" r:id="rId42"/>
    <p:sldId id="316" r:id="rId43"/>
    <p:sldId id="297" r:id="rId44"/>
    <p:sldId id="296" r:id="rId45"/>
    <p:sldId id="294" r:id="rId46"/>
    <p:sldId id="265" r:id="rId47"/>
    <p:sldId id="271" r:id="rId48"/>
    <p:sldId id="275" r:id="rId49"/>
    <p:sldId id="266" r:id="rId50"/>
    <p:sldId id="273" r:id="rId51"/>
    <p:sldId id="312" r:id="rId52"/>
    <p:sldId id="305" r:id="rId53"/>
    <p:sldId id="309" r:id="rId54"/>
    <p:sldId id="308" r:id="rId55"/>
    <p:sldId id="311" r:id="rId56"/>
    <p:sldId id="272" r:id="rId57"/>
    <p:sldId id="276" r:id="rId58"/>
  </p:sldIdLst>
  <p:sldSz cx="9144000" cy="6858000" type="screen4x3"/>
  <p:notesSz cx="6735763" cy="98663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0F39"/>
    <a:srgbClr val="002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7" autoAdjust="0"/>
    <p:restoredTop sz="89686" autoAdjust="0"/>
  </p:normalViewPr>
  <p:slideViewPr>
    <p:cSldViewPr snapToGrid="0">
      <p:cViewPr varScale="1">
        <p:scale>
          <a:sx n="114" d="100"/>
          <a:sy n="114" d="100"/>
        </p:scale>
        <p:origin x="108" y="8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3" y="1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5FADC0-C66B-40AE-9DDE-75859329E47E}" type="datetimeFigureOut">
              <a:rPr lang="ko-KR" altLang="en-US" smtClean="0"/>
              <a:t>2018-09-16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9350" y="1233488"/>
            <a:ext cx="443706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89EECB-21C8-412C-97D8-754B9ED577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659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EECB-21C8-412C-97D8-754B9ED5775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7597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EECB-21C8-412C-97D8-754B9ED5775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25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EECB-21C8-412C-97D8-754B9ED5775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59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EECB-21C8-412C-97D8-754B9ED5775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069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EECB-21C8-412C-97D8-754B9ED5775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9214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EECB-21C8-412C-97D8-754B9ED5775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1099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EECB-21C8-412C-97D8-754B9ED5775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375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EECB-21C8-412C-97D8-754B9ED5775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659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EECB-21C8-412C-97D8-754B9ED5775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625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EECB-21C8-412C-97D8-754B9ED5775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36261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EECB-21C8-412C-97D8-754B9ED5775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925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EECB-21C8-412C-97D8-754B9ED5775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261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EECB-21C8-412C-97D8-754B9ED5775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8569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EECB-21C8-412C-97D8-754B9ED5775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9033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EECB-21C8-412C-97D8-754B9ED5775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2726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EECB-21C8-412C-97D8-754B9ED5775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1601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EECB-21C8-412C-97D8-754B9ED5775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5977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EECB-21C8-412C-97D8-754B9ED5775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9333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EECB-21C8-412C-97D8-754B9ED5775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1800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EECB-21C8-412C-97D8-754B9ED5775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4424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EECB-21C8-412C-97D8-754B9ED5775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3699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EECB-21C8-412C-97D8-754B9ED5775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545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EECB-21C8-412C-97D8-754B9ED5775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3547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EECB-21C8-412C-97D8-754B9ED5775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7207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EECB-21C8-412C-97D8-754B9ED5775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2841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EECB-21C8-412C-97D8-754B9ED5775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6505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EECB-21C8-412C-97D8-754B9ED5775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2576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EECB-21C8-412C-97D8-754B9ED5775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321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EECB-21C8-412C-97D8-754B9ED5775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0304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EECB-21C8-412C-97D8-754B9ED5775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116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EECB-21C8-412C-97D8-754B9ED5775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8179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EECB-21C8-412C-97D8-754B9ED5775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7305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EECB-21C8-412C-97D8-754B9ED5775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189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EECB-21C8-412C-97D8-754B9ED5775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3869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EECB-21C8-412C-97D8-754B9ED5775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4587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EECB-21C8-412C-97D8-754B9ED5775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8564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EECB-21C8-412C-97D8-754B9ED5775D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922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EECB-21C8-412C-97D8-754B9ED5775D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3868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EECB-21C8-412C-97D8-754B9ED5775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081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EECB-21C8-412C-97D8-754B9ED5775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6757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EECB-21C8-412C-97D8-754B9ED5775D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9413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EECB-21C8-412C-97D8-754B9ED5775D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2561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EECB-21C8-412C-97D8-754B9ED5775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8421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EECB-21C8-412C-97D8-754B9ED5775D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817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EECB-21C8-412C-97D8-754B9ED5775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4745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EECB-21C8-412C-97D8-754B9ED5775D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6183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EECB-21C8-412C-97D8-754B9ED5775D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6763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EECB-21C8-412C-97D8-754B9ED5775D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51980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EECB-21C8-412C-97D8-754B9ED5775D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1418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EECB-21C8-412C-97D8-754B9ED5775D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9872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EECB-21C8-412C-97D8-754B9ED5775D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99741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EECB-21C8-412C-97D8-754B9ED5775D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2006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EECB-21C8-412C-97D8-754B9ED5775D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42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EECB-21C8-412C-97D8-754B9ED5775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644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EECB-21C8-412C-97D8-754B9ED5775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060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EECB-21C8-412C-97D8-754B9ED5775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066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89EECB-21C8-412C-97D8-754B9ED5775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994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9AEA7-16FE-43F1-B688-2C0E7BA983EA}" type="datetimeFigureOut">
              <a:rPr lang="ko-KR" altLang="en-US" smtClean="0"/>
              <a:t>2018-09-16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1E754-667D-414F-B0D5-5C710E8E9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683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9AEA7-16FE-43F1-B688-2C0E7BA983EA}" type="datetimeFigureOut">
              <a:rPr lang="ko-KR" altLang="en-US" smtClean="0"/>
              <a:t>2018-09-16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1E754-667D-414F-B0D5-5C710E8E9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656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9AEA7-16FE-43F1-B688-2C0E7BA983EA}" type="datetimeFigureOut">
              <a:rPr lang="ko-KR" altLang="en-US" smtClean="0"/>
              <a:t>2018-09-16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1E754-667D-414F-B0D5-5C710E8E9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570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9AEA7-16FE-43F1-B688-2C0E7BA983EA}" type="datetimeFigureOut">
              <a:rPr lang="ko-KR" altLang="en-US" smtClean="0"/>
              <a:t>2018-09-16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1E754-667D-414F-B0D5-5C710E8E9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134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9AEA7-16FE-43F1-B688-2C0E7BA983EA}" type="datetimeFigureOut">
              <a:rPr lang="ko-KR" altLang="en-US" smtClean="0"/>
              <a:t>2018-09-16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1E754-667D-414F-B0D5-5C710E8E9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252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9AEA7-16FE-43F1-B688-2C0E7BA983EA}" type="datetimeFigureOut">
              <a:rPr lang="ko-KR" altLang="en-US" smtClean="0"/>
              <a:t>2018-09-16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1E754-667D-414F-B0D5-5C710E8E9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589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9AEA7-16FE-43F1-B688-2C0E7BA983EA}" type="datetimeFigureOut">
              <a:rPr lang="ko-KR" altLang="en-US" smtClean="0"/>
              <a:t>2018-09-16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1E754-667D-414F-B0D5-5C710E8E9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85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9AEA7-16FE-43F1-B688-2C0E7BA983EA}" type="datetimeFigureOut">
              <a:rPr lang="ko-KR" altLang="en-US" smtClean="0"/>
              <a:t>2018-09-16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1E754-667D-414F-B0D5-5C710E8E9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630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9AEA7-16FE-43F1-B688-2C0E7BA983EA}" type="datetimeFigureOut">
              <a:rPr lang="ko-KR" altLang="en-US" smtClean="0"/>
              <a:t>2018-09-16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1E754-667D-414F-B0D5-5C710E8E9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413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9AEA7-16FE-43F1-B688-2C0E7BA983EA}" type="datetimeFigureOut">
              <a:rPr lang="ko-KR" altLang="en-US" smtClean="0"/>
              <a:t>2018-09-16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1E754-667D-414F-B0D5-5C710E8E9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293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9AEA7-16FE-43F1-B688-2C0E7BA983EA}" type="datetimeFigureOut">
              <a:rPr lang="ko-KR" altLang="en-US" smtClean="0"/>
              <a:t>2018-09-16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1E754-667D-414F-B0D5-5C710E8E9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281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E9AEA7-16FE-43F1-B688-2C0E7BA983EA}" type="datetimeFigureOut">
              <a:rPr lang="ko-KR" altLang="en-US" smtClean="0"/>
              <a:t>2018-09-16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1E754-667D-414F-B0D5-5C710E8E9B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64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2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2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CC927E4-8DAB-4978-A6E7-64FF1B71E16F}"/>
              </a:ext>
            </a:extLst>
          </p:cNvPr>
          <p:cNvSpPr/>
          <p:nvPr/>
        </p:nvSpPr>
        <p:spPr>
          <a:xfrm>
            <a:off x="0" y="746877"/>
            <a:ext cx="9144000" cy="6111124"/>
          </a:xfrm>
          <a:prstGeom prst="rect">
            <a:avLst/>
          </a:prstGeom>
          <a:solidFill>
            <a:srgbClr val="A40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ê´ë ¨ ì´ë¯¸ì§">
            <a:extLst>
              <a:ext uri="{FF2B5EF4-FFF2-40B4-BE49-F238E27FC236}">
                <a16:creationId xmlns:a16="http://schemas.microsoft.com/office/drawing/2014/main" id="{EEF2B637-31E8-4E0C-B0E7-0DE0E66A2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606" y="4022313"/>
            <a:ext cx="2135659" cy="253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522E47-3101-42B0-ADBB-1AECE2E4EBCA}"/>
              </a:ext>
            </a:extLst>
          </p:cNvPr>
          <p:cNvSpPr txBox="1"/>
          <p:nvPr/>
        </p:nvSpPr>
        <p:spPr>
          <a:xfrm>
            <a:off x="1038019" y="2079824"/>
            <a:ext cx="7067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IoT </a:t>
            </a:r>
            <a:r>
              <a:rPr lang="ko-KR" altLang="en-US" sz="2800" b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프로그래밍을 통한 에너지 관리 시스템 개발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502A3A-A848-4E3F-86C7-5FE80EF7754B}"/>
              </a:ext>
            </a:extLst>
          </p:cNvPr>
          <p:cNvSpPr txBox="1"/>
          <p:nvPr/>
        </p:nvSpPr>
        <p:spPr>
          <a:xfrm>
            <a:off x="1038019" y="5050986"/>
            <a:ext cx="23086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신민호</a:t>
            </a:r>
            <a:endParaRPr lang="en-US" altLang="ko-KR" sz="2400" b="1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6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minho.shin@gmail.com</a:t>
            </a:r>
            <a:endParaRPr lang="ko-KR" altLang="en-US" sz="160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8911A8-4F88-4828-90A8-62360FC00284}"/>
              </a:ext>
            </a:extLst>
          </p:cNvPr>
          <p:cNvSpPr txBox="1"/>
          <p:nvPr/>
        </p:nvSpPr>
        <p:spPr>
          <a:xfrm>
            <a:off x="6904281" y="2709041"/>
            <a:ext cx="1093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u="sng">
                <a:latin typeface="휴먼모음T" panose="02030504000101010101" pitchFamily="18" charset="-127"/>
                <a:ea typeface="휴먼모음T" panose="02030504000101010101" pitchFamily="18" charset="-127"/>
              </a:rPr>
              <a:t>2018.09</a:t>
            </a:r>
            <a:endParaRPr lang="ko-KR" altLang="en-US" sz="2000" b="1" i="1" u="sng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032" name="Picture 8" descr="íì´íì ëí ì´ë¯¸ì§ ê²ìê²°ê³¼">
            <a:extLst>
              <a:ext uri="{FF2B5EF4-FFF2-40B4-BE49-F238E27FC236}">
                <a16:creationId xmlns:a16="http://schemas.microsoft.com/office/drawing/2014/main" id="{E6865270-1C52-4A11-B0C0-49249F2F0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265" y="117445"/>
            <a:ext cx="505141" cy="50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198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0BD9BE0-F5CC-4078-B957-5735EE28CB39}"/>
              </a:ext>
            </a:extLst>
          </p:cNvPr>
          <p:cNvSpPr/>
          <p:nvPr/>
        </p:nvSpPr>
        <p:spPr>
          <a:xfrm>
            <a:off x="0" y="0"/>
            <a:ext cx="9144000" cy="6858001"/>
          </a:xfrm>
          <a:prstGeom prst="rect">
            <a:avLst/>
          </a:prstGeom>
          <a:solidFill>
            <a:srgbClr val="002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B9BEF9-B462-4146-8E44-ECD0416332D1}"/>
              </a:ext>
            </a:extLst>
          </p:cNvPr>
          <p:cNvSpPr txBox="1"/>
          <p:nvPr/>
        </p:nvSpPr>
        <p:spPr>
          <a:xfrm>
            <a:off x="3650113" y="1240868"/>
            <a:ext cx="18437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실 습</a:t>
            </a:r>
            <a:endParaRPr lang="en-US" altLang="ko-KR" sz="6000" b="1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7AF171-962C-4603-9483-B3B6E5ADD1FB}"/>
              </a:ext>
            </a:extLst>
          </p:cNvPr>
          <p:cNvSpPr txBox="1"/>
          <p:nvPr/>
        </p:nvSpPr>
        <p:spPr>
          <a:xfrm>
            <a:off x="3381610" y="2509485"/>
            <a:ext cx="2380780" cy="1839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운영체제 설치</a:t>
            </a:r>
            <a:endParaRPr lang="en-US" altLang="ko-KR" sz="240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4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패키지 관리하기</a:t>
            </a:r>
            <a:endParaRPr lang="en-US" altLang="ko-KR" sz="240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4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라즈베리파이 설정</a:t>
            </a:r>
            <a:endParaRPr lang="en-US" altLang="ko-KR" sz="240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4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라즈베리파이 접속</a:t>
            </a:r>
            <a:endParaRPr lang="en-US" altLang="ko-KR" sz="240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0650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8D6495B-EFC1-486C-997A-1446B80469C5}"/>
              </a:ext>
            </a:extLst>
          </p:cNvPr>
          <p:cNvSpPr/>
          <p:nvPr/>
        </p:nvSpPr>
        <p:spPr>
          <a:xfrm flipV="1">
            <a:off x="0" y="0"/>
            <a:ext cx="9144000" cy="746877"/>
          </a:xfrm>
          <a:prstGeom prst="rect">
            <a:avLst/>
          </a:prstGeom>
          <a:solidFill>
            <a:srgbClr val="002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8" descr="íì´íì ëí ì´ë¯¸ì§ ê²ìê²°ê³¼">
            <a:extLst>
              <a:ext uri="{FF2B5EF4-FFF2-40B4-BE49-F238E27FC236}">
                <a16:creationId xmlns:a16="http://schemas.microsoft.com/office/drawing/2014/main" id="{0CB14C07-3D94-45EF-8086-20ADF4307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265" y="6197158"/>
            <a:ext cx="505141" cy="50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586F3D9-99CC-4DD2-88D6-3ABA6C13F4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37"/>
          <a:stretch/>
        </p:blipFill>
        <p:spPr>
          <a:xfrm>
            <a:off x="1405967" y="746877"/>
            <a:ext cx="6339306" cy="611112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AD77C36-0B06-410A-9048-12D4BC14D7F6}"/>
              </a:ext>
            </a:extLst>
          </p:cNvPr>
          <p:cNvSpPr/>
          <p:nvPr/>
        </p:nvSpPr>
        <p:spPr>
          <a:xfrm>
            <a:off x="1413208" y="96439"/>
            <a:ext cx="633206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라즈베리파이 운영체제 다운로드</a:t>
            </a:r>
            <a:endParaRPr lang="en-US" altLang="ko-KR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2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https://www.raspberrypi.org/downloads/raspbian/</a:t>
            </a:r>
          </a:p>
        </p:txBody>
      </p:sp>
    </p:spTree>
    <p:extLst>
      <p:ext uri="{BB962C8B-B14F-4D97-AF65-F5344CB8AC3E}">
        <p14:creationId xmlns:p14="http://schemas.microsoft.com/office/powerpoint/2010/main" val="2123469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18D6495B-EFC1-486C-997A-1446B80469C5}"/>
              </a:ext>
            </a:extLst>
          </p:cNvPr>
          <p:cNvSpPr/>
          <p:nvPr/>
        </p:nvSpPr>
        <p:spPr>
          <a:xfrm flipV="1">
            <a:off x="0" y="0"/>
            <a:ext cx="9144000" cy="746877"/>
          </a:xfrm>
          <a:prstGeom prst="rect">
            <a:avLst/>
          </a:prstGeom>
          <a:solidFill>
            <a:srgbClr val="002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8" descr="íì´íì ëí ì´ë¯¸ì§ ê²ìê²°ê³¼">
            <a:extLst>
              <a:ext uri="{FF2B5EF4-FFF2-40B4-BE49-F238E27FC236}">
                <a16:creationId xmlns:a16="http://schemas.microsoft.com/office/drawing/2014/main" id="{0CB14C07-3D94-45EF-8086-20ADF4307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265" y="6197158"/>
            <a:ext cx="505141" cy="50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AD77C36-0B06-410A-9048-12D4BC14D7F6}"/>
              </a:ext>
            </a:extLst>
          </p:cNvPr>
          <p:cNvSpPr/>
          <p:nvPr/>
        </p:nvSpPr>
        <p:spPr>
          <a:xfrm>
            <a:off x="1413208" y="96439"/>
            <a:ext cx="633206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라즈베리파이 운영체제 </a:t>
            </a:r>
            <a:r>
              <a:rPr lang="en-US" altLang="ko-KR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rasbian-jessie </a:t>
            </a:r>
            <a:r>
              <a:rPr lang="ko-KR" altLang="en-US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다운로드</a:t>
            </a:r>
            <a:endParaRPr lang="en-US" altLang="ko-KR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2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https://downloads.raspberrypi.org/raspbian/images/raspbian-2017-04-10/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AFC6F4B-F8EC-4ACF-81DE-AC54A75BB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408" y="1707810"/>
            <a:ext cx="7305675" cy="30670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CEEBC89-DE86-4D3E-A99C-60EEF4E4CBE8}"/>
              </a:ext>
            </a:extLst>
          </p:cNvPr>
          <p:cNvSpPr/>
          <p:nvPr/>
        </p:nvSpPr>
        <p:spPr>
          <a:xfrm>
            <a:off x="907420" y="3010988"/>
            <a:ext cx="6086693" cy="237327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002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638CC2F8-349B-4E0E-A778-1DDB4E870311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H="1" flipV="1">
            <a:off x="907419" y="3129652"/>
            <a:ext cx="2987505" cy="1938738"/>
          </a:xfrm>
          <a:prstGeom prst="bentConnector3">
            <a:avLst>
              <a:gd name="adj1" fmla="val -7652"/>
            </a:avLst>
          </a:prstGeom>
          <a:ln>
            <a:solidFill>
              <a:srgbClr val="002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A60F58B-688F-4948-8609-924E99418DC7}"/>
              </a:ext>
            </a:extLst>
          </p:cNvPr>
          <p:cNvSpPr txBox="1"/>
          <p:nvPr/>
        </p:nvSpPr>
        <p:spPr>
          <a:xfrm>
            <a:off x="3894924" y="4900555"/>
            <a:ext cx="774571" cy="3356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>
                <a:solidFill>
                  <a:srgbClr val="0027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다운로드</a:t>
            </a:r>
            <a:endParaRPr lang="en-US" altLang="ko-KR" sz="1400">
              <a:solidFill>
                <a:srgbClr val="0027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2374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135C8E1-26B0-4D74-9ADC-B821FF9CACAA}"/>
              </a:ext>
            </a:extLst>
          </p:cNvPr>
          <p:cNvSpPr/>
          <p:nvPr/>
        </p:nvSpPr>
        <p:spPr>
          <a:xfrm flipV="1">
            <a:off x="0" y="0"/>
            <a:ext cx="9144000" cy="746877"/>
          </a:xfrm>
          <a:prstGeom prst="rect">
            <a:avLst/>
          </a:prstGeom>
          <a:solidFill>
            <a:srgbClr val="002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8" descr="íì´íì ëí ì´ë¯¸ì§ ê²ìê²°ê³¼">
            <a:extLst>
              <a:ext uri="{FF2B5EF4-FFF2-40B4-BE49-F238E27FC236}">
                <a16:creationId xmlns:a16="http://schemas.microsoft.com/office/drawing/2014/main" id="{0CB14C07-3D94-45EF-8086-20ADF4307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265" y="6197158"/>
            <a:ext cx="505141" cy="50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BE17339-2041-45C3-8232-5058467726F1}"/>
              </a:ext>
            </a:extLst>
          </p:cNvPr>
          <p:cNvSpPr/>
          <p:nvPr/>
        </p:nvSpPr>
        <p:spPr>
          <a:xfrm>
            <a:off x="1413208" y="96439"/>
            <a:ext cx="700801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Windows </a:t>
            </a:r>
            <a:r>
              <a:rPr lang="ko-KR" altLang="en-US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오픈 소스 툴 다운로드</a:t>
            </a:r>
            <a:endParaRPr lang="en-US" altLang="ko-KR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2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https://sourceforge.net/projects/win32diskimager/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A13F6C-C82C-4EA9-9E78-3F01AA9A3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992" y="1331943"/>
            <a:ext cx="7008015" cy="552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56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1A9766DF-C815-4573-B344-BD228FCE2EA3}"/>
              </a:ext>
            </a:extLst>
          </p:cNvPr>
          <p:cNvSpPr/>
          <p:nvPr/>
        </p:nvSpPr>
        <p:spPr>
          <a:xfrm>
            <a:off x="0" y="2524061"/>
            <a:ext cx="9144000" cy="234564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2B4703-73ED-47E6-93C2-CEDBDE6818C4}"/>
              </a:ext>
            </a:extLst>
          </p:cNvPr>
          <p:cNvSpPr/>
          <p:nvPr/>
        </p:nvSpPr>
        <p:spPr>
          <a:xfrm flipV="1">
            <a:off x="0" y="0"/>
            <a:ext cx="9144000" cy="746877"/>
          </a:xfrm>
          <a:prstGeom prst="rect">
            <a:avLst/>
          </a:prstGeom>
          <a:solidFill>
            <a:srgbClr val="002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8" descr="íì´íì ëí ì´ë¯¸ì§ ê²ìê²°ê³¼">
            <a:extLst>
              <a:ext uri="{FF2B5EF4-FFF2-40B4-BE49-F238E27FC236}">
                <a16:creationId xmlns:a16="http://schemas.microsoft.com/office/drawing/2014/main" id="{0CB14C07-3D94-45EF-8086-20ADF4307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265" y="6197158"/>
            <a:ext cx="505141" cy="50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2CB2AEB-C040-4B89-95A6-C8CE03F92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389" y="2098360"/>
            <a:ext cx="4591050" cy="319087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5415E93-F3D2-44EC-BD8F-ED78E9FB6063}"/>
              </a:ext>
            </a:extLst>
          </p:cNvPr>
          <p:cNvSpPr/>
          <p:nvPr/>
        </p:nvSpPr>
        <p:spPr>
          <a:xfrm>
            <a:off x="4789501" y="2679930"/>
            <a:ext cx="321087" cy="293167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002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06B918-34A3-4A2F-8257-6835BE224B62}"/>
              </a:ext>
            </a:extLst>
          </p:cNvPr>
          <p:cNvSpPr/>
          <p:nvPr/>
        </p:nvSpPr>
        <p:spPr>
          <a:xfrm>
            <a:off x="5138508" y="2679930"/>
            <a:ext cx="621233" cy="293167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002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2588AEB-C19F-45D0-8F8B-A2B6BFA53AA8}"/>
              </a:ext>
            </a:extLst>
          </p:cNvPr>
          <p:cNvSpPr/>
          <p:nvPr/>
        </p:nvSpPr>
        <p:spPr>
          <a:xfrm>
            <a:off x="2904859" y="4744892"/>
            <a:ext cx="774797" cy="293167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002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2700"/>
              </a:solidFill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D6F43CA7-353D-4EBD-A4B2-20F2F65C5BF9}"/>
              </a:ext>
            </a:extLst>
          </p:cNvPr>
          <p:cNvCxnSpPr>
            <a:cxnSpLocks/>
            <a:stCxn id="7" idx="0"/>
          </p:cNvCxnSpPr>
          <p:nvPr/>
        </p:nvCxnSpPr>
        <p:spPr>
          <a:xfrm rot="16200000" flipV="1">
            <a:off x="3253868" y="983753"/>
            <a:ext cx="998162" cy="2394192"/>
          </a:xfrm>
          <a:prstGeom prst="bentConnector2">
            <a:avLst/>
          </a:prstGeom>
          <a:ln>
            <a:solidFill>
              <a:srgbClr val="002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AF6ED5E3-A6E3-4C27-B258-DC07CE9C42D3}"/>
              </a:ext>
            </a:extLst>
          </p:cNvPr>
          <p:cNvCxnSpPr>
            <a:cxnSpLocks/>
            <a:stCxn id="8" idx="0"/>
          </p:cNvCxnSpPr>
          <p:nvPr/>
        </p:nvCxnSpPr>
        <p:spPr>
          <a:xfrm rot="5400000" flipH="1" flipV="1">
            <a:off x="5580003" y="1550888"/>
            <a:ext cx="998164" cy="1259920"/>
          </a:xfrm>
          <a:prstGeom prst="bentConnector2">
            <a:avLst/>
          </a:prstGeom>
          <a:ln>
            <a:solidFill>
              <a:srgbClr val="002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1A8A5EBE-A338-4D7D-9437-D0E836595465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3292257" y="5051745"/>
            <a:ext cx="2833864" cy="483068"/>
          </a:xfrm>
          <a:prstGeom prst="bentConnector3">
            <a:avLst>
              <a:gd name="adj1" fmla="val -325"/>
            </a:avLst>
          </a:prstGeom>
          <a:ln>
            <a:solidFill>
              <a:srgbClr val="002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8EC3855-E404-4B56-AF08-8C429EB133C6}"/>
              </a:ext>
            </a:extLst>
          </p:cNvPr>
          <p:cNvSpPr txBox="1"/>
          <p:nvPr/>
        </p:nvSpPr>
        <p:spPr>
          <a:xfrm>
            <a:off x="410714" y="1517113"/>
            <a:ext cx="2145139" cy="3356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>
                <a:solidFill>
                  <a:srgbClr val="0027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1. </a:t>
            </a:r>
            <a:r>
              <a:rPr lang="ko-KR" altLang="en-US" sz="1400">
                <a:solidFill>
                  <a:srgbClr val="0027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설치할 </a:t>
            </a:r>
            <a:r>
              <a:rPr lang="en-US" altLang="ko-KR" sz="1400">
                <a:solidFill>
                  <a:srgbClr val="0027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.img</a:t>
            </a:r>
            <a:r>
              <a:rPr lang="ko-KR" altLang="en-US" sz="1400">
                <a:solidFill>
                  <a:srgbClr val="0027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파일 선택</a:t>
            </a:r>
            <a:endParaRPr lang="en-US" altLang="ko-KR" sz="1400">
              <a:solidFill>
                <a:srgbClr val="0027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5EEE5D-95D3-4B2A-8684-57BF255AE4A0}"/>
              </a:ext>
            </a:extLst>
          </p:cNvPr>
          <p:cNvSpPr txBox="1"/>
          <p:nvPr/>
        </p:nvSpPr>
        <p:spPr>
          <a:xfrm>
            <a:off x="6734020" y="1513931"/>
            <a:ext cx="1999266" cy="3356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>
                <a:solidFill>
                  <a:srgbClr val="0027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 sz="1400">
                <a:solidFill>
                  <a:srgbClr val="0027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설치 </a:t>
            </a:r>
            <a:r>
              <a:rPr lang="en-US" altLang="ko-KR" sz="1400">
                <a:solidFill>
                  <a:srgbClr val="0027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Micro SD </a:t>
            </a:r>
            <a:r>
              <a:rPr lang="ko-KR" altLang="en-US" sz="1400">
                <a:solidFill>
                  <a:srgbClr val="0027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위치</a:t>
            </a:r>
            <a:endParaRPr lang="en-US" altLang="ko-KR" sz="1400">
              <a:solidFill>
                <a:srgbClr val="0027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036BD3-DB1A-4B80-B230-767A6D3A999B}"/>
              </a:ext>
            </a:extLst>
          </p:cNvPr>
          <p:cNvSpPr txBox="1"/>
          <p:nvPr/>
        </p:nvSpPr>
        <p:spPr>
          <a:xfrm>
            <a:off x="6126121" y="5366978"/>
            <a:ext cx="2146742" cy="3356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>
                <a:solidFill>
                  <a:srgbClr val="0027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3. Micro SD </a:t>
            </a:r>
            <a:r>
              <a:rPr lang="ko-KR" altLang="en-US" sz="1400">
                <a:solidFill>
                  <a:srgbClr val="0027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카드에 쓰기</a:t>
            </a:r>
            <a:endParaRPr lang="en-US" altLang="ko-KR" sz="1400">
              <a:solidFill>
                <a:srgbClr val="0027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2CFED4C-9D30-491E-A63C-BCA669C7417D}"/>
              </a:ext>
            </a:extLst>
          </p:cNvPr>
          <p:cNvSpPr/>
          <p:nvPr/>
        </p:nvSpPr>
        <p:spPr>
          <a:xfrm>
            <a:off x="1413208" y="187136"/>
            <a:ext cx="44712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라즈베리파이 운영체제 라즈비안 설치</a:t>
            </a:r>
            <a:endParaRPr lang="ko-KR" altLang="en-US" sz="120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3463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2B4703-73ED-47E6-93C2-CEDBDE6818C4}"/>
              </a:ext>
            </a:extLst>
          </p:cNvPr>
          <p:cNvSpPr/>
          <p:nvPr/>
        </p:nvSpPr>
        <p:spPr>
          <a:xfrm flipV="1">
            <a:off x="0" y="0"/>
            <a:ext cx="9144000" cy="746877"/>
          </a:xfrm>
          <a:prstGeom prst="rect">
            <a:avLst/>
          </a:prstGeom>
          <a:solidFill>
            <a:srgbClr val="002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8" descr="íì´íì ëí ì´ë¯¸ì§ ê²ìê²°ê³¼">
            <a:extLst>
              <a:ext uri="{FF2B5EF4-FFF2-40B4-BE49-F238E27FC236}">
                <a16:creationId xmlns:a16="http://schemas.microsoft.com/office/drawing/2014/main" id="{0CB14C07-3D94-45EF-8086-20ADF4307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265" y="6197158"/>
            <a:ext cx="505141" cy="50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2CFED4C-9D30-491E-A63C-BCA669C7417D}"/>
              </a:ext>
            </a:extLst>
          </p:cNvPr>
          <p:cNvSpPr/>
          <p:nvPr/>
        </p:nvSpPr>
        <p:spPr>
          <a:xfrm>
            <a:off x="1413208" y="187136"/>
            <a:ext cx="44712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라즈베리파이 운영체제 구동</a:t>
            </a:r>
            <a:endParaRPr lang="ko-KR" altLang="en-US" sz="120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30E49B-B026-4DEF-9CB0-4A7850D93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000" y="1113186"/>
            <a:ext cx="7200000" cy="463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63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2B4703-73ED-47E6-93C2-CEDBDE6818C4}"/>
              </a:ext>
            </a:extLst>
          </p:cNvPr>
          <p:cNvSpPr/>
          <p:nvPr/>
        </p:nvSpPr>
        <p:spPr>
          <a:xfrm flipV="1">
            <a:off x="0" y="0"/>
            <a:ext cx="9144000" cy="746877"/>
          </a:xfrm>
          <a:prstGeom prst="rect">
            <a:avLst/>
          </a:prstGeom>
          <a:solidFill>
            <a:srgbClr val="002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8" descr="íì´íì ëí ì´ë¯¸ì§ ê²ìê²°ê³¼">
            <a:extLst>
              <a:ext uri="{FF2B5EF4-FFF2-40B4-BE49-F238E27FC236}">
                <a16:creationId xmlns:a16="http://schemas.microsoft.com/office/drawing/2014/main" id="{0CB14C07-3D94-45EF-8086-20ADF4307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265" y="6197158"/>
            <a:ext cx="505141" cy="50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2CFED4C-9D30-491E-A63C-BCA669C7417D}"/>
              </a:ext>
            </a:extLst>
          </p:cNvPr>
          <p:cNvSpPr/>
          <p:nvPr/>
        </p:nvSpPr>
        <p:spPr>
          <a:xfrm>
            <a:off x="1413208" y="187136"/>
            <a:ext cx="44712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라즈베리파이 운영체제 기본 설정 메뉴</a:t>
            </a:r>
            <a:endParaRPr lang="ko-KR" altLang="en-US" sz="120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A1D0B16-6B69-4CF2-8D1A-BFF554006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000" y="1113186"/>
            <a:ext cx="7200000" cy="463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195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2B4703-73ED-47E6-93C2-CEDBDE6818C4}"/>
              </a:ext>
            </a:extLst>
          </p:cNvPr>
          <p:cNvSpPr/>
          <p:nvPr/>
        </p:nvSpPr>
        <p:spPr>
          <a:xfrm flipV="1">
            <a:off x="0" y="0"/>
            <a:ext cx="9144000" cy="746877"/>
          </a:xfrm>
          <a:prstGeom prst="rect">
            <a:avLst/>
          </a:prstGeom>
          <a:solidFill>
            <a:srgbClr val="002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8" descr="íì´íì ëí ì´ë¯¸ì§ ê²ìê²°ê³¼">
            <a:extLst>
              <a:ext uri="{FF2B5EF4-FFF2-40B4-BE49-F238E27FC236}">
                <a16:creationId xmlns:a16="http://schemas.microsoft.com/office/drawing/2014/main" id="{0CB14C07-3D94-45EF-8086-20ADF4307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265" y="6197158"/>
            <a:ext cx="505141" cy="50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2CFED4C-9D30-491E-A63C-BCA669C7417D}"/>
              </a:ext>
            </a:extLst>
          </p:cNvPr>
          <p:cNvSpPr/>
          <p:nvPr/>
        </p:nvSpPr>
        <p:spPr>
          <a:xfrm>
            <a:off x="1413208" y="187136"/>
            <a:ext cx="44712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라즈베리파이 운영체제 기본 설정</a:t>
            </a:r>
            <a:endParaRPr lang="ko-KR" altLang="en-US" sz="120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14EFD3-2CAB-494F-A0E4-14C14BD1A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000" y="1113186"/>
            <a:ext cx="7200000" cy="463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80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2B4703-73ED-47E6-93C2-CEDBDE6818C4}"/>
              </a:ext>
            </a:extLst>
          </p:cNvPr>
          <p:cNvSpPr/>
          <p:nvPr/>
        </p:nvSpPr>
        <p:spPr>
          <a:xfrm flipV="1">
            <a:off x="0" y="0"/>
            <a:ext cx="9144000" cy="746877"/>
          </a:xfrm>
          <a:prstGeom prst="rect">
            <a:avLst/>
          </a:prstGeom>
          <a:solidFill>
            <a:srgbClr val="002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8" descr="íì´íì ëí ì´ë¯¸ì§ ê²ìê²°ê³¼">
            <a:extLst>
              <a:ext uri="{FF2B5EF4-FFF2-40B4-BE49-F238E27FC236}">
                <a16:creationId xmlns:a16="http://schemas.microsoft.com/office/drawing/2014/main" id="{0CB14C07-3D94-45EF-8086-20ADF4307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265" y="6197158"/>
            <a:ext cx="505141" cy="50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2CFED4C-9D30-491E-A63C-BCA669C7417D}"/>
              </a:ext>
            </a:extLst>
          </p:cNvPr>
          <p:cNvSpPr/>
          <p:nvPr/>
        </p:nvSpPr>
        <p:spPr>
          <a:xfrm>
            <a:off x="1413208" y="187136"/>
            <a:ext cx="54489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라즈베리파이 사용자 비밀번호 변경</a:t>
            </a:r>
            <a:r>
              <a:rPr lang="en-US" altLang="ko-KR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(pi </a:t>
            </a:r>
            <a:r>
              <a:rPr lang="ko-KR" altLang="en-US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및 </a:t>
            </a:r>
            <a:r>
              <a:rPr lang="en-US" altLang="ko-KR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root)</a:t>
            </a:r>
            <a:endParaRPr lang="ko-KR" altLang="en-US" sz="120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200DCE1-9758-4DD8-85E7-9BF507902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000" y="1113186"/>
            <a:ext cx="7200000" cy="463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394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2B4703-73ED-47E6-93C2-CEDBDE6818C4}"/>
              </a:ext>
            </a:extLst>
          </p:cNvPr>
          <p:cNvSpPr/>
          <p:nvPr/>
        </p:nvSpPr>
        <p:spPr>
          <a:xfrm flipV="1">
            <a:off x="0" y="0"/>
            <a:ext cx="9144000" cy="746877"/>
          </a:xfrm>
          <a:prstGeom prst="rect">
            <a:avLst/>
          </a:prstGeom>
          <a:solidFill>
            <a:srgbClr val="002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8" descr="íì´íì ëí ì´ë¯¸ì§ ê²ìê²°ê³¼">
            <a:extLst>
              <a:ext uri="{FF2B5EF4-FFF2-40B4-BE49-F238E27FC236}">
                <a16:creationId xmlns:a16="http://schemas.microsoft.com/office/drawing/2014/main" id="{0CB14C07-3D94-45EF-8086-20ADF4307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265" y="6197158"/>
            <a:ext cx="505141" cy="50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FA4825E-23FF-4BE2-AB71-3A7ABB55DA1A}"/>
              </a:ext>
            </a:extLst>
          </p:cNvPr>
          <p:cNvSpPr/>
          <p:nvPr/>
        </p:nvSpPr>
        <p:spPr>
          <a:xfrm>
            <a:off x="1413208" y="96439"/>
            <a:ext cx="700801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라즈베리파이 원격 접속 툴 </a:t>
            </a:r>
            <a:r>
              <a:rPr lang="en-US" altLang="ko-KR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real vnc </a:t>
            </a:r>
            <a:r>
              <a:rPr lang="ko-KR" altLang="en-US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다운로드</a:t>
            </a:r>
            <a:endParaRPr lang="en-US" altLang="ko-KR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2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https://www.realvnc.com/en/connect/download/viewer</a:t>
            </a:r>
            <a:endParaRPr lang="ko-KR" altLang="en-US" sz="120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74D4EF-9212-4A18-8A6D-8A62CEF35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82" y="1552317"/>
            <a:ext cx="7592037" cy="375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275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0BD9BE0-F5CC-4078-B957-5735EE28CB39}"/>
              </a:ext>
            </a:extLst>
          </p:cNvPr>
          <p:cNvSpPr/>
          <p:nvPr/>
        </p:nvSpPr>
        <p:spPr>
          <a:xfrm>
            <a:off x="0" y="0"/>
            <a:ext cx="9144000" cy="6858001"/>
          </a:xfrm>
          <a:prstGeom prst="rect">
            <a:avLst/>
          </a:prstGeom>
          <a:solidFill>
            <a:srgbClr val="A40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B9BEF9-B462-4146-8E44-ECD0416332D1}"/>
              </a:ext>
            </a:extLst>
          </p:cNvPr>
          <p:cNvSpPr txBox="1"/>
          <p:nvPr/>
        </p:nvSpPr>
        <p:spPr>
          <a:xfrm>
            <a:off x="744404" y="1081534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목차</a:t>
            </a:r>
            <a:endParaRPr lang="en-US" altLang="ko-KR" sz="2800" b="1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B2F1E0-1E97-4BAF-BBED-5F75F14F5A71}"/>
              </a:ext>
            </a:extLst>
          </p:cNvPr>
          <p:cNvSpPr txBox="1"/>
          <p:nvPr/>
        </p:nvSpPr>
        <p:spPr>
          <a:xfrm>
            <a:off x="744403" y="1820268"/>
            <a:ext cx="6112571" cy="36118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ko-KR" sz="24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IoT 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ko-KR" altLang="en-US" sz="24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라즈베리파이 소개</a:t>
            </a:r>
            <a:endParaRPr lang="en-US" altLang="ko-KR" sz="240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ko-KR" altLang="en-US" sz="24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라즈베리파이 프로그래밍</a:t>
            </a:r>
            <a:endParaRPr lang="en-US" altLang="ko-KR" sz="240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ko-KR" altLang="en-US" sz="24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라즈베리파이 입출력 장치의 이해</a:t>
            </a:r>
            <a:endParaRPr lang="en-US" altLang="ko-KR" sz="240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ko-KR" altLang="en-US" sz="24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라즈베리파이 </a:t>
            </a:r>
            <a:r>
              <a:rPr lang="en-US" altLang="ko-KR" sz="24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GPIO </a:t>
            </a:r>
            <a:r>
              <a:rPr lang="ko-KR" altLang="en-US" sz="24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이해</a:t>
            </a:r>
            <a:endParaRPr lang="en-US" altLang="ko-KR" sz="240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ko-KR" altLang="en-US" sz="24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라즈베리파이 전자부품 제어</a:t>
            </a:r>
            <a:endParaRPr lang="en-US" altLang="ko-KR" sz="240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ko-KR" altLang="en-US" sz="24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라즈베리파이 전력선 통신을 통한 기기 제어</a:t>
            </a:r>
            <a:endParaRPr lang="en-US" altLang="ko-KR" sz="240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ko-KR" altLang="en-US" sz="24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라즈베리파이 에너지 관리 시스템 개발</a:t>
            </a:r>
            <a:endParaRPr lang="en-US" altLang="ko-KR" sz="240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7237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2B4703-73ED-47E6-93C2-CEDBDE6818C4}"/>
              </a:ext>
            </a:extLst>
          </p:cNvPr>
          <p:cNvSpPr/>
          <p:nvPr/>
        </p:nvSpPr>
        <p:spPr>
          <a:xfrm flipV="1">
            <a:off x="0" y="0"/>
            <a:ext cx="9144000" cy="746877"/>
          </a:xfrm>
          <a:prstGeom prst="rect">
            <a:avLst/>
          </a:prstGeom>
          <a:solidFill>
            <a:srgbClr val="002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8" descr="íì´íì ëí ì´ë¯¸ì§ ê²ìê²°ê³¼">
            <a:extLst>
              <a:ext uri="{FF2B5EF4-FFF2-40B4-BE49-F238E27FC236}">
                <a16:creationId xmlns:a16="http://schemas.microsoft.com/office/drawing/2014/main" id="{0CB14C07-3D94-45EF-8086-20ADF4307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265" y="6197158"/>
            <a:ext cx="505141" cy="50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2CFED4C-9D30-491E-A63C-BCA669C7417D}"/>
              </a:ext>
            </a:extLst>
          </p:cNvPr>
          <p:cNvSpPr/>
          <p:nvPr/>
        </p:nvSpPr>
        <p:spPr>
          <a:xfrm>
            <a:off x="1413208" y="187136"/>
            <a:ext cx="44712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라즈베리파이 원격 접속</a:t>
            </a:r>
            <a:endParaRPr lang="ko-KR" altLang="en-US" sz="120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13F584F-FD4E-4AD7-BB69-686B63954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197" y="995734"/>
            <a:ext cx="6811607" cy="486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48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3963B5F-A02F-471B-83EF-8C9AB4320463}"/>
              </a:ext>
            </a:extLst>
          </p:cNvPr>
          <p:cNvSpPr/>
          <p:nvPr/>
        </p:nvSpPr>
        <p:spPr>
          <a:xfrm flipV="1">
            <a:off x="0" y="0"/>
            <a:ext cx="9144000" cy="746877"/>
          </a:xfrm>
          <a:prstGeom prst="rect">
            <a:avLst/>
          </a:prstGeom>
          <a:solidFill>
            <a:srgbClr val="A40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77A2D6-A4C3-43AC-A49D-6AF13A7F3AB9}"/>
              </a:ext>
            </a:extLst>
          </p:cNvPr>
          <p:cNvSpPr txBox="1"/>
          <p:nvPr/>
        </p:nvSpPr>
        <p:spPr>
          <a:xfrm>
            <a:off x="270203" y="205425"/>
            <a:ext cx="3558988" cy="46166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3. </a:t>
            </a:r>
            <a:r>
              <a:rPr lang="ko-KR" altLang="en-US" sz="2400" b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라즈베리파이 프로그래밍</a:t>
            </a:r>
          </a:p>
        </p:txBody>
      </p:sp>
      <p:pic>
        <p:nvPicPr>
          <p:cNvPr id="6" name="Picture 8" descr="íì´íì ëí ì´ë¯¸ì§ ê²ìê²°ê³¼">
            <a:extLst>
              <a:ext uri="{FF2B5EF4-FFF2-40B4-BE49-F238E27FC236}">
                <a16:creationId xmlns:a16="http://schemas.microsoft.com/office/drawing/2014/main" id="{0CB14C07-3D94-45EF-8086-20ADF4307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265" y="6197158"/>
            <a:ext cx="505141" cy="50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76C8A5-F208-4BB6-ABD7-94AA615AD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2376487"/>
            <a:ext cx="68580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50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0BD9BE0-F5CC-4078-B957-5735EE28CB39}"/>
              </a:ext>
            </a:extLst>
          </p:cNvPr>
          <p:cNvSpPr/>
          <p:nvPr/>
        </p:nvSpPr>
        <p:spPr>
          <a:xfrm>
            <a:off x="0" y="0"/>
            <a:ext cx="9144000" cy="6858001"/>
          </a:xfrm>
          <a:prstGeom prst="rect">
            <a:avLst/>
          </a:prstGeom>
          <a:solidFill>
            <a:srgbClr val="002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9B01DF-F622-4AAA-A9FA-8D2060E91F5F}"/>
              </a:ext>
            </a:extLst>
          </p:cNvPr>
          <p:cNvSpPr txBox="1"/>
          <p:nvPr/>
        </p:nvSpPr>
        <p:spPr>
          <a:xfrm>
            <a:off x="3650113" y="1240868"/>
            <a:ext cx="18437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실 습</a:t>
            </a:r>
            <a:endParaRPr lang="en-US" altLang="ko-KR" sz="6000" b="1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05081B-EAD4-4E2E-94DD-B368E49B0AF8}"/>
              </a:ext>
            </a:extLst>
          </p:cNvPr>
          <p:cNvSpPr txBox="1"/>
          <p:nvPr/>
        </p:nvSpPr>
        <p:spPr>
          <a:xfrm>
            <a:off x="2483935" y="2509485"/>
            <a:ext cx="4176144" cy="27254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라즈베리파이 텍스트 편집기</a:t>
            </a:r>
            <a:endParaRPr lang="en-US" altLang="ko-KR" sz="240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4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프로그래밍 환경 설정</a:t>
            </a:r>
            <a:br>
              <a:rPr lang="en-US" altLang="ko-KR" sz="24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en-US" altLang="ko-KR" sz="24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Node.js </a:t>
            </a:r>
            <a:r>
              <a:rPr lang="ko-KR" altLang="en-US" sz="24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그리고 자바스크립트</a:t>
            </a:r>
            <a:endParaRPr lang="en-US" altLang="ko-KR" sz="240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24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Node.js </a:t>
            </a:r>
            <a:r>
              <a:rPr lang="ko-KR" altLang="en-US" sz="24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프로그래밍</a:t>
            </a:r>
            <a:endParaRPr lang="en-US" altLang="ko-KR" sz="240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24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Node.js </a:t>
            </a:r>
            <a:r>
              <a:rPr lang="ko-KR" altLang="en-US" sz="24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웹 서버 구축</a:t>
            </a:r>
            <a:endParaRPr lang="en-US" altLang="ko-KR" sz="240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24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Node.js Express </a:t>
            </a:r>
            <a:r>
              <a:rPr lang="ko-KR" altLang="en-US" sz="24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웹 서버 구축</a:t>
            </a:r>
            <a:endParaRPr lang="en-US" altLang="ko-KR" sz="240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3479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CE4517-0952-4F01-9DE2-0ED09FA76C19}"/>
              </a:ext>
            </a:extLst>
          </p:cNvPr>
          <p:cNvSpPr/>
          <p:nvPr/>
        </p:nvSpPr>
        <p:spPr>
          <a:xfrm>
            <a:off x="0" y="2434905"/>
            <a:ext cx="9144000" cy="19881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2B4703-73ED-47E6-93C2-CEDBDE6818C4}"/>
              </a:ext>
            </a:extLst>
          </p:cNvPr>
          <p:cNvSpPr/>
          <p:nvPr/>
        </p:nvSpPr>
        <p:spPr>
          <a:xfrm flipV="1">
            <a:off x="0" y="0"/>
            <a:ext cx="9144000" cy="746877"/>
          </a:xfrm>
          <a:prstGeom prst="rect">
            <a:avLst/>
          </a:prstGeom>
          <a:solidFill>
            <a:srgbClr val="002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8" descr="íì´íì ëí ì´ë¯¸ì§ ê²ìê²°ê³¼">
            <a:extLst>
              <a:ext uri="{FF2B5EF4-FFF2-40B4-BE49-F238E27FC236}">
                <a16:creationId xmlns:a16="http://schemas.microsoft.com/office/drawing/2014/main" id="{0CB14C07-3D94-45EF-8086-20ADF4307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265" y="6197158"/>
            <a:ext cx="505141" cy="50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2CFED4C-9D30-491E-A63C-BCA669C7417D}"/>
              </a:ext>
            </a:extLst>
          </p:cNvPr>
          <p:cNvSpPr/>
          <p:nvPr/>
        </p:nvSpPr>
        <p:spPr>
          <a:xfrm>
            <a:off x="1413207" y="187136"/>
            <a:ext cx="6724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라즈베리파이 텍스트 편집기</a:t>
            </a:r>
            <a:endParaRPr lang="ko-KR" altLang="en-US" sz="120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69B6B6F-EA03-479E-BCDC-64209B9F9A9D}"/>
              </a:ext>
            </a:extLst>
          </p:cNvPr>
          <p:cNvGrpSpPr/>
          <p:nvPr/>
        </p:nvGrpSpPr>
        <p:grpSpPr>
          <a:xfrm>
            <a:off x="1021930" y="1823697"/>
            <a:ext cx="7100139" cy="3210607"/>
            <a:chOff x="704677" y="1671786"/>
            <a:chExt cx="7100139" cy="3210607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3CCA174-6C2F-4E8F-BD5A-0FD5C33B2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4677" y="1671786"/>
              <a:ext cx="3444263" cy="3210607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A014449-8EA5-4DF9-B21A-C3D1AFEFC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59616" y="1671786"/>
              <a:ext cx="3445200" cy="321060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900B6A7-6F89-44CF-88D3-F6C877086CE3}"/>
              </a:ext>
            </a:extLst>
          </p:cNvPr>
          <p:cNvSpPr txBox="1"/>
          <p:nvPr/>
        </p:nvSpPr>
        <p:spPr>
          <a:xfrm>
            <a:off x="2197276" y="5034304"/>
            <a:ext cx="1093569" cy="33566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b="1">
                <a:latin typeface="휴먼모음T" panose="02030504000101010101" pitchFamily="18" charset="-127"/>
                <a:ea typeface="휴먼모음T" panose="02030504000101010101" pitchFamily="18" charset="-127"/>
              </a:rPr>
              <a:t>nano </a:t>
            </a:r>
            <a:r>
              <a:rPr lang="ko-KR" altLang="en-US" sz="1400" b="1">
                <a:latin typeface="휴먼모음T" panose="02030504000101010101" pitchFamily="18" charset="-127"/>
                <a:ea typeface="휴먼모음T" panose="02030504000101010101" pitchFamily="18" charset="-127"/>
              </a:rPr>
              <a:t>편집기</a:t>
            </a:r>
            <a:endParaRPr lang="en-US" altLang="ko-KR" sz="1400" b="1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69B240-184F-47A5-BD43-7BEFD36420CD}"/>
              </a:ext>
            </a:extLst>
          </p:cNvPr>
          <p:cNvSpPr txBox="1"/>
          <p:nvPr/>
        </p:nvSpPr>
        <p:spPr>
          <a:xfrm>
            <a:off x="5806998" y="5034304"/>
            <a:ext cx="1184941" cy="33566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b="1">
                <a:latin typeface="휴먼모음T" panose="02030504000101010101" pitchFamily="18" charset="-127"/>
                <a:ea typeface="휴먼모음T" panose="02030504000101010101" pitchFamily="18" charset="-127"/>
              </a:rPr>
              <a:t>vi/vim </a:t>
            </a:r>
            <a:r>
              <a:rPr lang="ko-KR" altLang="en-US" sz="1400" b="1">
                <a:latin typeface="휴먼모음T" panose="02030504000101010101" pitchFamily="18" charset="-127"/>
                <a:ea typeface="휴먼모음T" panose="02030504000101010101" pitchFamily="18" charset="-127"/>
              </a:rPr>
              <a:t>편집기</a:t>
            </a:r>
            <a:endParaRPr lang="en-US" altLang="ko-KR" sz="1400" b="1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6634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CE1D1E26-F657-4C9B-90A3-C095AF073D6E}"/>
              </a:ext>
            </a:extLst>
          </p:cNvPr>
          <p:cNvSpPr/>
          <p:nvPr/>
        </p:nvSpPr>
        <p:spPr>
          <a:xfrm>
            <a:off x="0" y="3547148"/>
            <a:ext cx="9144000" cy="24188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00A1E6-798D-426F-BDC2-7D77BCD60D5B}"/>
              </a:ext>
            </a:extLst>
          </p:cNvPr>
          <p:cNvSpPr/>
          <p:nvPr/>
        </p:nvSpPr>
        <p:spPr>
          <a:xfrm>
            <a:off x="0" y="1081040"/>
            <a:ext cx="9144000" cy="222981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2B4703-73ED-47E6-93C2-CEDBDE6818C4}"/>
              </a:ext>
            </a:extLst>
          </p:cNvPr>
          <p:cNvSpPr/>
          <p:nvPr/>
        </p:nvSpPr>
        <p:spPr>
          <a:xfrm flipV="1">
            <a:off x="0" y="0"/>
            <a:ext cx="9144000" cy="746877"/>
          </a:xfrm>
          <a:prstGeom prst="rect">
            <a:avLst/>
          </a:prstGeom>
          <a:solidFill>
            <a:srgbClr val="002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8" descr="íì´íì ëí ì´ë¯¸ì§ ê²ìê²°ê³¼">
            <a:extLst>
              <a:ext uri="{FF2B5EF4-FFF2-40B4-BE49-F238E27FC236}">
                <a16:creationId xmlns:a16="http://schemas.microsoft.com/office/drawing/2014/main" id="{0CB14C07-3D94-45EF-8086-20ADF4307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265" y="6197158"/>
            <a:ext cx="505141" cy="50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2CFED4C-9D30-491E-A63C-BCA669C7417D}"/>
              </a:ext>
            </a:extLst>
          </p:cNvPr>
          <p:cNvSpPr/>
          <p:nvPr/>
        </p:nvSpPr>
        <p:spPr>
          <a:xfrm>
            <a:off x="1413207" y="187136"/>
            <a:ext cx="6724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라즈베리파이 패키지 관리하기 및 </a:t>
            </a:r>
            <a:r>
              <a:rPr lang="en-US" altLang="ko-KR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Node.js </a:t>
            </a:r>
            <a:r>
              <a:rPr lang="ko-KR" altLang="en-US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프로그래밍 환경 설정</a:t>
            </a:r>
            <a:endParaRPr lang="ko-KR" altLang="en-US" sz="120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B156965-7D3D-4883-AB64-C77A0C60E6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9818" y="1002877"/>
            <a:ext cx="7077501" cy="4884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04723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600">
                <a:solidFill>
                  <a:prstClr val="black"/>
                </a:solidFill>
                <a:latin typeface="Arial" panose="020B0604020202020204" pitchFamily="34" charset="0"/>
              </a:rPr>
              <a:t>패키지 정보 업데이트 </a:t>
            </a:r>
            <a:r>
              <a:rPr lang="en-US" altLang="ko-KR" sz="1600">
                <a:solidFill>
                  <a:prstClr val="black"/>
                </a:solidFill>
                <a:latin typeface="Arial" panose="020B0604020202020204" pitchFamily="34" charset="0"/>
              </a:rPr>
              <a:t>$ sudo</a:t>
            </a:r>
            <a:r>
              <a:rPr lang="ko-KR" altLang="en-US" sz="1600">
                <a:solidFill>
                  <a:prstClr val="black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600">
                <a:solidFill>
                  <a:prstClr val="black"/>
                </a:solidFill>
                <a:latin typeface="Arial" panose="020B0604020202020204" pitchFamily="34" charset="0"/>
              </a:rPr>
              <a:t>apt-get</a:t>
            </a:r>
            <a:r>
              <a:rPr lang="ko-KR" altLang="en-US" sz="1600">
                <a:solidFill>
                  <a:prstClr val="black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600">
                <a:solidFill>
                  <a:prstClr val="black"/>
                </a:solidFill>
                <a:latin typeface="Arial" panose="020B0604020202020204" pitchFamily="34" charset="0"/>
              </a:rPr>
              <a:t>update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600">
                <a:solidFill>
                  <a:prstClr val="black"/>
                </a:solidFill>
                <a:latin typeface="Arial" panose="020B0604020202020204" pitchFamily="34" charset="0"/>
              </a:rPr>
              <a:t>패키지 업그레이드 </a:t>
            </a:r>
            <a:r>
              <a:rPr lang="en-US" altLang="ko-KR" sz="1600">
                <a:solidFill>
                  <a:prstClr val="black"/>
                </a:solidFill>
                <a:latin typeface="Arial" panose="020B0604020202020204" pitchFamily="34" charset="0"/>
              </a:rPr>
              <a:t>$ sudo</a:t>
            </a:r>
            <a:r>
              <a:rPr lang="ko-KR" altLang="en-US" sz="1600">
                <a:solidFill>
                  <a:prstClr val="black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600">
                <a:solidFill>
                  <a:prstClr val="black"/>
                </a:solidFill>
                <a:latin typeface="Arial" panose="020B0604020202020204" pitchFamily="34" charset="0"/>
              </a:rPr>
              <a:t>apt-get upgrade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600">
                <a:solidFill>
                  <a:prstClr val="black"/>
                </a:solidFill>
                <a:latin typeface="Arial" panose="020B0604020202020204" pitchFamily="34" charset="0"/>
              </a:rPr>
              <a:t>패키지 설치 </a:t>
            </a:r>
            <a:r>
              <a:rPr lang="en-US" altLang="ko-KR" sz="1600">
                <a:solidFill>
                  <a:prstClr val="black"/>
                </a:solidFill>
                <a:latin typeface="Arial" panose="020B0604020202020204" pitchFamily="34" charset="0"/>
              </a:rPr>
              <a:t>$ sudo</a:t>
            </a:r>
            <a:r>
              <a:rPr lang="ko-KR" altLang="en-US" sz="1600">
                <a:solidFill>
                  <a:prstClr val="black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600">
                <a:solidFill>
                  <a:prstClr val="black"/>
                </a:solidFill>
                <a:latin typeface="Arial" panose="020B0604020202020204" pitchFamily="34" charset="0"/>
              </a:rPr>
              <a:t>apt-get install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600">
                <a:solidFill>
                  <a:prstClr val="black"/>
                </a:solidFill>
                <a:latin typeface="Arial" panose="020B0604020202020204" pitchFamily="34" charset="0"/>
              </a:rPr>
              <a:t>패키지 삭제 </a:t>
            </a:r>
            <a:r>
              <a:rPr lang="en-US" altLang="ko-KR" sz="1600">
                <a:solidFill>
                  <a:prstClr val="black"/>
                </a:solidFill>
                <a:latin typeface="Arial" panose="020B0604020202020204" pitchFamily="34" charset="0"/>
              </a:rPr>
              <a:t>$ sudo</a:t>
            </a:r>
            <a:r>
              <a:rPr lang="ko-KR" altLang="en-US" sz="1600">
                <a:solidFill>
                  <a:prstClr val="black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600">
                <a:solidFill>
                  <a:prstClr val="black"/>
                </a:solidFill>
                <a:latin typeface="Arial" panose="020B0604020202020204" pitchFamily="34" charset="0"/>
              </a:rPr>
              <a:t>apt-get remove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600">
                <a:solidFill>
                  <a:prstClr val="black"/>
                </a:solidFill>
                <a:latin typeface="Arial" panose="020B0604020202020204" pitchFamily="34" charset="0"/>
              </a:rPr>
              <a:t>패키지 다운로드 </a:t>
            </a:r>
            <a:r>
              <a:rPr lang="en-US" altLang="ko-KR" sz="1600">
                <a:solidFill>
                  <a:prstClr val="black"/>
                </a:solidFill>
                <a:latin typeface="Arial" panose="020B0604020202020204" pitchFamily="34" charset="0"/>
              </a:rPr>
              <a:t>$ sudo</a:t>
            </a:r>
            <a:r>
              <a:rPr lang="ko-KR" altLang="en-US" sz="1600">
                <a:solidFill>
                  <a:prstClr val="black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600">
                <a:solidFill>
                  <a:prstClr val="black"/>
                </a:solidFill>
                <a:latin typeface="Arial" panose="020B0604020202020204" pitchFamily="34" charset="0"/>
              </a:rPr>
              <a:t>apt-get download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600">
                <a:solidFill>
                  <a:prstClr val="black"/>
                </a:solidFill>
                <a:latin typeface="Arial" panose="020B0604020202020204" pitchFamily="34" charset="0"/>
              </a:rPr>
              <a:t>불완전하게 다운로드 받거나 오래된 패키지 삭제 </a:t>
            </a:r>
            <a:r>
              <a:rPr lang="en-US" altLang="ko-KR" sz="1600">
                <a:solidFill>
                  <a:prstClr val="black"/>
                </a:solidFill>
                <a:latin typeface="Arial" panose="020B0604020202020204" pitchFamily="34" charset="0"/>
              </a:rPr>
              <a:t>$ sudo apt-get autoclean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600">
                <a:solidFill>
                  <a:prstClr val="black"/>
                </a:solidFill>
                <a:latin typeface="Arial" panose="020B0604020202020204" pitchFamily="34" charset="0"/>
              </a:rPr>
              <a:t>임시저장 패키지 삭제 및 디스크 공간 확보 </a:t>
            </a:r>
            <a:r>
              <a:rPr lang="en-US" altLang="ko-KR" sz="1600">
                <a:solidFill>
                  <a:prstClr val="black"/>
                </a:solidFill>
                <a:latin typeface="Arial" panose="020B0604020202020204" pitchFamily="34" charset="0"/>
              </a:rPr>
              <a:t>$ sudo</a:t>
            </a:r>
            <a:r>
              <a:rPr lang="ko-KR" altLang="en-US" sz="1600">
                <a:solidFill>
                  <a:prstClr val="black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600">
                <a:solidFill>
                  <a:prstClr val="black"/>
                </a:solidFill>
                <a:latin typeface="Arial" panose="020B0604020202020204" pitchFamily="34" charset="0"/>
              </a:rPr>
              <a:t>apt-get clean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600">
                <a:solidFill>
                  <a:prstClr val="black"/>
                </a:solidFill>
                <a:latin typeface="Arial" panose="020B0604020202020204" pitchFamily="34" charset="0"/>
              </a:rPr>
              <a:t>의존성이 깨진 패키지를 삭제 </a:t>
            </a:r>
            <a:r>
              <a:rPr lang="en-US" altLang="ko-KR" sz="1600">
                <a:solidFill>
                  <a:prstClr val="black"/>
                </a:solidFill>
                <a:latin typeface="Arial" panose="020B0604020202020204" pitchFamily="34" charset="0"/>
              </a:rPr>
              <a:t>$ sudo</a:t>
            </a:r>
            <a:r>
              <a:rPr lang="ko-KR" altLang="en-US" sz="1600">
                <a:solidFill>
                  <a:prstClr val="black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600">
                <a:solidFill>
                  <a:prstClr val="black"/>
                </a:solidFill>
                <a:latin typeface="Arial" panose="020B0604020202020204" pitchFamily="34" charset="0"/>
              </a:rPr>
              <a:t>apt-get check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600">
              <a:solidFill>
                <a:prstClr val="black"/>
              </a:solidFill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600">
              <a:solidFill>
                <a:prstClr val="black"/>
              </a:solidFill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solidFill>
                  <a:prstClr val="black"/>
                </a:solidFill>
                <a:latin typeface="Arial" panose="020B0604020202020204" pitchFamily="34" charset="0"/>
              </a:rPr>
              <a:t>$ sudo apt-get remove nodered -y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solidFill>
                  <a:prstClr val="black"/>
                </a:solidFill>
                <a:latin typeface="Arial" panose="020B0604020202020204" pitchFamily="34" charset="0"/>
              </a:rPr>
              <a:t>$ sudo apt-get remove nodejs nodejs-legacy -y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solidFill>
                  <a:prstClr val="black"/>
                </a:solidFill>
                <a:latin typeface="Arial" panose="020B0604020202020204" pitchFamily="34" charset="0"/>
              </a:rPr>
              <a:t>$ sudo apt-get remove npm –y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solidFill>
                  <a:prstClr val="black"/>
                </a:solidFill>
                <a:latin typeface="Arial" panose="020B0604020202020204" pitchFamily="34" charset="0"/>
              </a:rPr>
              <a:t>$ sudo curl -sL https://deb.nodesource.com/setup_6.x | sudo bash -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solidFill>
                  <a:prstClr val="black"/>
                </a:solidFill>
                <a:latin typeface="Arial" panose="020B0604020202020204" pitchFamily="34" charset="0"/>
              </a:rPr>
              <a:t>$ sudo apt-get install –y nodejs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solidFill>
                  <a:prstClr val="black"/>
                </a:solidFill>
                <a:latin typeface="Arial" panose="020B0604020202020204" pitchFamily="34" charset="0"/>
              </a:rPr>
              <a:t>$ su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solidFill>
                  <a:prstClr val="black"/>
                </a:solidFill>
                <a:latin typeface="Arial" panose="020B0604020202020204" pitchFamily="34" charset="0"/>
              </a:rPr>
              <a:t>$ reboot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solidFill>
                  <a:prstClr val="black"/>
                </a:solidFill>
                <a:latin typeface="Arial" panose="020B0604020202020204" pitchFamily="34" charset="0"/>
              </a:rPr>
              <a:t>$ node –v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solidFill>
                  <a:prstClr val="black"/>
                </a:solidFill>
                <a:latin typeface="Arial" panose="020B0604020202020204" pitchFamily="34" charset="0"/>
              </a:rPr>
              <a:t>$ npm -v</a:t>
            </a:r>
            <a:endParaRPr kumimoji="0" lang="en-US" altLang="ko-KR" sz="1600" b="0" i="0" u="none" strike="noStrike" cap="none" normalizeH="0" baseline="0">
              <a:ln>
                <a:noFill/>
              </a:ln>
              <a:solidFill>
                <a:prstClr val="black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053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2B4703-73ED-47E6-93C2-CEDBDE6818C4}"/>
              </a:ext>
            </a:extLst>
          </p:cNvPr>
          <p:cNvSpPr/>
          <p:nvPr/>
        </p:nvSpPr>
        <p:spPr>
          <a:xfrm flipV="1">
            <a:off x="0" y="0"/>
            <a:ext cx="9144000" cy="746877"/>
          </a:xfrm>
          <a:prstGeom prst="rect">
            <a:avLst/>
          </a:prstGeom>
          <a:solidFill>
            <a:srgbClr val="002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8" descr="íì´íì ëí ì´ë¯¸ì§ ê²ìê²°ê³¼">
            <a:extLst>
              <a:ext uri="{FF2B5EF4-FFF2-40B4-BE49-F238E27FC236}">
                <a16:creationId xmlns:a16="http://schemas.microsoft.com/office/drawing/2014/main" id="{0CB14C07-3D94-45EF-8086-20ADF4307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265" y="6197158"/>
            <a:ext cx="505141" cy="50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0A84126-59F4-47BB-87D0-1F4CDFCEC0CF}"/>
              </a:ext>
            </a:extLst>
          </p:cNvPr>
          <p:cNvSpPr/>
          <p:nvPr/>
        </p:nvSpPr>
        <p:spPr>
          <a:xfrm>
            <a:off x="1413207" y="187136"/>
            <a:ext cx="6724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Node.js </a:t>
            </a:r>
            <a:r>
              <a:rPr lang="ko-KR" altLang="en-US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프로그래밍</a:t>
            </a:r>
            <a:endParaRPr lang="ko-KR" altLang="en-US" sz="120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5122" name="Picture 2" descr="javascript basicì ëí ì´ë¯¸ì§ ê²ìê²°ê³¼">
            <a:extLst>
              <a:ext uri="{FF2B5EF4-FFF2-40B4-BE49-F238E27FC236}">
                <a16:creationId xmlns:a16="http://schemas.microsoft.com/office/drawing/2014/main" id="{D5BE3DBB-04CA-4847-B8EE-E9D6E7949F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" t="15606" r="5504" b="39025"/>
          <a:stretch/>
        </p:blipFill>
        <p:spPr bwMode="auto">
          <a:xfrm>
            <a:off x="327170" y="866292"/>
            <a:ext cx="8581939" cy="233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0B83B5D-E923-4A00-BD6A-9C00F048F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17847"/>
            <a:ext cx="9144000" cy="131656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6C200D3-E37C-4A3D-B28C-C0F20712A8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805094"/>
            <a:ext cx="9144000" cy="102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30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C474A5-7124-47A1-A0EC-AC5F9C43762A}"/>
              </a:ext>
            </a:extLst>
          </p:cNvPr>
          <p:cNvSpPr/>
          <p:nvPr/>
        </p:nvSpPr>
        <p:spPr>
          <a:xfrm>
            <a:off x="0" y="5123607"/>
            <a:ext cx="9144000" cy="7746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89EC859-C36B-4986-A804-7E6222FEDA0A}"/>
              </a:ext>
            </a:extLst>
          </p:cNvPr>
          <p:cNvSpPr/>
          <p:nvPr/>
        </p:nvSpPr>
        <p:spPr>
          <a:xfrm>
            <a:off x="0" y="4382497"/>
            <a:ext cx="9144000" cy="2709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8EC0181-9E67-4E74-979D-D5B4D683EDFC}"/>
              </a:ext>
            </a:extLst>
          </p:cNvPr>
          <p:cNvSpPr/>
          <p:nvPr/>
        </p:nvSpPr>
        <p:spPr>
          <a:xfrm>
            <a:off x="0" y="3648974"/>
            <a:ext cx="9144000" cy="2709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28E12E-DEAB-4957-AF78-11158805FA52}"/>
              </a:ext>
            </a:extLst>
          </p:cNvPr>
          <p:cNvSpPr/>
          <p:nvPr/>
        </p:nvSpPr>
        <p:spPr>
          <a:xfrm>
            <a:off x="0" y="2909507"/>
            <a:ext cx="9144000" cy="2709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456236-F89F-4FAC-ACDC-E373BBEE6BFC}"/>
              </a:ext>
            </a:extLst>
          </p:cNvPr>
          <p:cNvSpPr/>
          <p:nvPr/>
        </p:nvSpPr>
        <p:spPr>
          <a:xfrm>
            <a:off x="0" y="2174325"/>
            <a:ext cx="9144000" cy="2709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7D91F6-A3E8-4159-BDDE-834776F805DF}"/>
              </a:ext>
            </a:extLst>
          </p:cNvPr>
          <p:cNvSpPr/>
          <p:nvPr/>
        </p:nvSpPr>
        <p:spPr>
          <a:xfrm>
            <a:off x="0" y="1453103"/>
            <a:ext cx="9144000" cy="2709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2B4703-73ED-47E6-93C2-CEDBDE6818C4}"/>
              </a:ext>
            </a:extLst>
          </p:cNvPr>
          <p:cNvSpPr/>
          <p:nvPr/>
        </p:nvSpPr>
        <p:spPr>
          <a:xfrm flipV="1">
            <a:off x="0" y="0"/>
            <a:ext cx="9144000" cy="746877"/>
          </a:xfrm>
          <a:prstGeom prst="rect">
            <a:avLst/>
          </a:prstGeom>
          <a:solidFill>
            <a:srgbClr val="002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8" descr="íì´íì ëí ì´ë¯¸ì§ ê²ìê²°ê³¼">
            <a:extLst>
              <a:ext uri="{FF2B5EF4-FFF2-40B4-BE49-F238E27FC236}">
                <a16:creationId xmlns:a16="http://schemas.microsoft.com/office/drawing/2014/main" id="{0CB14C07-3D94-45EF-8086-20ADF4307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265" y="6197158"/>
            <a:ext cx="505141" cy="50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0A84126-59F4-47BB-87D0-1F4CDFCEC0CF}"/>
              </a:ext>
            </a:extLst>
          </p:cNvPr>
          <p:cNvSpPr/>
          <p:nvPr/>
        </p:nvSpPr>
        <p:spPr>
          <a:xfrm>
            <a:off x="1413207" y="187136"/>
            <a:ext cx="6724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Node.js </a:t>
            </a:r>
            <a:r>
              <a:rPr lang="ko-KR" altLang="en-US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프로그래밍</a:t>
            </a:r>
            <a:endParaRPr lang="ko-KR" altLang="en-US" sz="120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F3E1B083-3A83-47FA-BB15-6F06990CF2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9818" y="1002877"/>
            <a:ext cx="7077501" cy="4884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04723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6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Arial" panose="020B0604020202020204" pitchFamily="34" charset="0"/>
              </a:rPr>
              <a:t>모듈 추가하기</a:t>
            </a:r>
            <a:endParaRPr kumimoji="0" lang="en-US" altLang="ko-KR" sz="1600" b="0" i="0" u="none" strike="noStrike" cap="none" normalizeH="0" baseline="0">
              <a:ln>
                <a:noFill/>
              </a:ln>
              <a:solidFill>
                <a:prstClr val="black"/>
              </a:solidFill>
              <a:effectLst/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solidFill>
                  <a:prstClr val="black"/>
                </a:solidFill>
                <a:latin typeface="Arial" panose="020B0604020202020204" pitchFamily="34" charset="0"/>
              </a:rPr>
              <a:t>const wpi = require(‘wiringpi-node’);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600" b="0" i="0" u="none" strike="noStrike" cap="none" normalizeH="0" baseline="0">
              <a:ln>
                <a:noFill/>
              </a:ln>
              <a:solidFill>
                <a:prstClr val="black"/>
              </a:solidFill>
              <a:effectLst/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600">
                <a:solidFill>
                  <a:prstClr val="black"/>
                </a:solidFill>
                <a:latin typeface="Arial" panose="020B0604020202020204" pitchFamily="34" charset="0"/>
              </a:rPr>
              <a:t>변수 선언하기</a:t>
            </a:r>
            <a:endParaRPr lang="en-US" altLang="ko-KR" sz="1600">
              <a:solidFill>
                <a:prstClr val="black"/>
              </a:solidFill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solidFill>
                  <a:prstClr val="black"/>
                </a:solidFill>
                <a:latin typeface="Arial" panose="020B0604020202020204" pitchFamily="34" charset="0"/>
              </a:rPr>
              <a:t>let val = 10;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600" b="0" i="0" u="none" strike="noStrike" cap="none" normalizeH="0" baseline="0">
              <a:ln>
                <a:noFill/>
              </a:ln>
              <a:solidFill>
                <a:prstClr val="black"/>
              </a:solidFill>
              <a:effectLst/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600">
                <a:solidFill>
                  <a:prstClr val="black"/>
                </a:solidFill>
                <a:latin typeface="Arial" panose="020B0604020202020204" pitchFamily="34" charset="0"/>
              </a:rPr>
              <a:t>출력문 만들기</a:t>
            </a:r>
            <a:endParaRPr lang="en-US" altLang="ko-KR" sz="1600">
              <a:solidFill>
                <a:prstClr val="black"/>
              </a:solidFill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6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Arial" panose="020B0604020202020204" pitchFamily="34" charset="0"/>
              </a:rPr>
              <a:t>console.log(‘Hello World!’);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600">
              <a:solidFill>
                <a:prstClr val="black"/>
              </a:solidFill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6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Arial" panose="020B0604020202020204" pitchFamily="34" charset="0"/>
              </a:rPr>
              <a:t>반복하기</a:t>
            </a:r>
            <a:endParaRPr kumimoji="0" lang="en-US" altLang="ko-KR" sz="1600" b="0" i="0" u="none" strike="noStrike" cap="none" normalizeH="0" baseline="0">
              <a:ln>
                <a:noFill/>
              </a:ln>
              <a:solidFill>
                <a:prstClr val="black"/>
              </a:solidFill>
              <a:effectLst/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solidFill>
                  <a:prstClr val="black"/>
                </a:solidFill>
                <a:latin typeface="Arial" panose="020B0604020202020204" pitchFamily="34" charset="0"/>
              </a:rPr>
              <a:t>setInterval( () =&gt; { console.log(‘hi’); }, 1000);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600" b="0" i="0" u="none" strike="noStrike" cap="none" normalizeH="0" baseline="0">
              <a:ln>
                <a:noFill/>
              </a:ln>
              <a:solidFill>
                <a:prstClr val="black"/>
              </a:solidFill>
              <a:effectLst/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600">
                <a:solidFill>
                  <a:prstClr val="black"/>
                </a:solidFill>
                <a:latin typeface="Arial" panose="020B0604020202020204" pitchFamily="34" charset="0"/>
              </a:rPr>
              <a:t>조건문 사용하기</a:t>
            </a:r>
            <a:endParaRPr lang="en-US" altLang="ko-KR" sz="1600">
              <a:solidFill>
                <a:prstClr val="black"/>
              </a:solidFill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6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Arial" panose="020B0604020202020204" pitchFamily="34" charset="0"/>
              </a:rPr>
              <a:t>if(a === b) return a;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600">
              <a:solidFill>
                <a:prstClr val="black"/>
              </a:solidFill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6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Arial" panose="020B0604020202020204" pitchFamily="34" charset="0"/>
              </a:rPr>
              <a:t>반복문 사용하기</a:t>
            </a:r>
            <a:endParaRPr kumimoji="0" lang="en-US" altLang="ko-KR" sz="1600" b="0" i="0" u="none" strike="noStrike" cap="none" normalizeH="0" baseline="0">
              <a:ln>
                <a:noFill/>
              </a:ln>
              <a:solidFill>
                <a:prstClr val="black"/>
              </a:solidFill>
              <a:effectLst/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solidFill>
                  <a:prstClr val="black"/>
                </a:solidFill>
                <a:latin typeface="Arial" panose="020B0604020202020204" pitchFamily="34" charset="0"/>
              </a:rPr>
              <a:t>while (a) {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solidFill>
                  <a:prstClr val="black"/>
                </a:solidFill>
                <a:latin typeface="Arial" panose="020B0604020202020204" pitchFamily="34" charset="0"/>
              </a:rPr>
              <a:t>	console.log(‘true’);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solidFill>
                  <a:prstClr val="black"/>
                </a:solidFill>
                <a:latin typeface="Arial" panose="020B0604020202020204" pitchFamily="34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21142051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2B4703-73ED-47E6-93C2-CEDBDE6818C4}"/>
              </a:ext>
            </a:extLst>
          </p:cNvPr>
          <p:cNvSpPr/>
          <p:nvPr/>
        </p:nvSpPr>
        <p:spPr>
          <a:xfrm flipV="1">
            <a:off x="0" y="0"/>
            <a:ext cx="9144000" cy="746877"/>
          </a:xfrm>
          <a:prstGeom prst="rect">
            <a:avLst/>
          </a:prstGeom>
          <a:solidFill>
            <a:srgbClr val="002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8" descr="íì´íì ëí ì´ë¯¸ì§ ê²ìê²°ê³¼">
            <a:extLst>
              <a:ext uri="{FF2B5EF4-FFF2-40B4-BE49-F238E27FC236}">
                <a16:creationId xmlns:a16="http://schemas.microsoft.com/office/drawing/2014/main" id="{0CB14C07-3D94-45EF-8086-20ADF4307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265" y="6197158"/>
            <a:ext cx="505141" cy="50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0A84126-59F4-47BB-87D0-1F4CDFCEC0CF}"/>
              </a:ext>
            </a:extLst>
          </p:cNvPr>
          <p:cNvSpPr/>
          <p:nvPr/>
        </p:nvSpPr>
        <p:spPr>
          <a:xfrm>
            <a:off x="1413207" y="96439"/>
            <a:ext cx="672411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Node.js </a:t>
            </a:r>
            <a:r>
              <a:rPr lang="ko-KR" altLang="en-US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웹 서버 구축</a:t>
            </a:r>
            <a:endParaRPr lang="en-US" altLang="ko-KR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2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https://nodejs.org/en/docs/</a:t>
            </a:r>
            <a:endParaRPr lang="ko-KR" altLang="en-US" sz="120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97AC1FD-4A4D-4F85-A2DD-6B86B9CF0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99781"/>
            <a:ext cx="9144000" cy="10132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26668C2-6A3E-4A09-BBF9-6DB3D973C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62275"/>
            <a:ext cx="9144000" cy="46672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763994B-1261-4E45-99E3-43DB9872F3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53445"/>
            <a:ext cx="9144000" cy="143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09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2B4703-73ED-47E6-93C2-CEDBDE6818C4}"/>
              </a:ext>
            </a:extLst>
          </p:cNvPr>
          <p:cNvSpPr/>
          <p:nvPr/>
        </p:nvSpPr>
        <p:spPr>
          <a:xfrm flipV="1">
            <a:off x="0" y="0"/>
            <a:ext cx="9144000" cy="746877"/>
          </a:xfrm>
          <a:prstGeom prst="rect">
            <a:avLst/>
          </a:prstGeom>
          <a:solidFill>
            <a:srgbClr val="002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8" descr="íì´íì ëí ì´ë¯¸ì§ ê²ìê²°ê³¼">
            <a:extLst>
              <a:ext uri="{FF2B5EF4-FFF2-40B4-BE49-F238E27FC236}">
                <a16:creationId xmlns:a16="http://schemas.microsoft.com/office/drawing/2014/main" id="{0CB14C07-3D94-45EF-8086-20ADF4307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265" y="6197158"/>
            <a:ext cx="505141" cy="50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0A84126-59F4-47BB-87D0-1F4CDFCEC0CF}"/>
              </a:ext>
            </a:extLst>
          </p:cNvPr>
          <p:cNvSpPr/>
          <p:nvPr/>
        </p:nvSpPr>
        <p:spPr>
          <a:xfrm>
            <a:off x="1413207" y="96439"/>
            <a:ext cx="672411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Node.js Express </a:t>
            </a:r>
            <a:r>
              <a:rPr lang="ko-KR" altLang="en-US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웹 서버 구축</a:t>
            </a:r>
            <a:endParaRPr lang="en-US" altLang="ko-KR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2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https://expressjs.com/ko/</a:t>
            </a:r>
            <a:endParaRPr lang="ko-KR" altLang="en-US" sz="120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ACC125-D69D-436E-BEC5-D44DFC9F6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23" y="1193606"/>
            <a:ext cx="8156153" cy="488617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47998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2B4703-73ED-47E6-93C2-CEDBDE6818C4}"/>
              </a:ext>
            </a:extLst>
          </p:cNvPr>
          <p:cNvSpPr/>
          <p:nvPr/>
        </p:nvSpPr>
        <p:spPr>
          <a:xfrm flipV="1">
            <a:off x="0" y="0"/>
            <a:ext cx="9144000" cy="746877"/>
          </a:xfrm>
          <a:prstGeom prst="rect">
            <a:avLst/>
          </a:prstGeom>
          <a:solidFill>
            <a:srgbClr val="002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8" descr="íì´íì ëí ì´ë¯¸ì§ ê²ìê²°ê³¼">
            <a:extLst>
              <a:ext uri="{FF2B5EF4-FFF2-40B4-BE49-F238E27FC236}">
                <a16:creationId xmlns:a16="http://schemas.microsoft.com/office/drawing/2014/main" id="{0CB14C07-3D94-45EF-8086-20ADF4307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265" y="6197158"/>
            <a:ext cx="505141" cy="50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1F544EC-A12B-4222-B2F2-DB1BB1828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25932"/>
            <a:ext cx="9144000" cy="75764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B2D7B4D-834B-4183-9D95-89D091BDB2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90146"/>
            <a:ext cx="9144000" cy="10382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82AFDE4-96DC-45A4-855F-61DA71A0D2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635012"/>
            <a:ext cx="9144000" cy="4667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1A3AA23-3727-450F-BFD8-A326D14B72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508305"/>
            <a:ext cx="9144000" cy="101329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932769-B979-47E5-95E6-1B034DEFA130}"/>
              </a:ext>
            </a:extLst>
          </p:cNvPr>
          <p:cNvSpPr/>
          <p:nvPr/>
        </p:nvSpPr>
        <p:spPr>
          <a:xfrm>
            <a:off x="1413207" y="96439"/>
            <a:ext cx="672411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Node.js Express </a:t>
            </a:r>
            <a:r>
              <a:rPr lang="ko-KR" altLang="en-US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웹 서버 구축</a:t>
            </a:r>
            <a:endParaRPr lang="en-US" altLang="ko-KR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2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https://expressjs.com/ko/</a:t>
            </a:r>
            <a:endParaRPr lang="ko-KR" altLang="en-US" sz="120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7426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3963B5F-A02F-471B-83EF-8C9AB4320463}"/>
              </a:ext>
            </a:extLst>
          </p:cNvPr>
          <p:cNvSpPr/>
          <p:nvPr/>
        </p:nvSpPr>
        <p:spPr>
          <a:xfrm flipV="1">
            <a:off x="0" y="0"/>
            <a:ext cx="9144000" cy="746877"/>
          </a:xfrm>
          <a:prstGeom prst="rect">
            <a:avLst/>
          </a:prstGeom>
          <a:solidFill>
            <a:srgbClr val="A40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77A2D6-A4C3-43AC-A49D-6AF13A7F3AB9}"/>
              </a:ext>
            </a:extLst>
          </p:cNvPr>
          <p:cNvSpPr txBox="1"/>
          <p:nvPr/>
        </p:nvSpPr>
        <p:spPr>
          <a:xfrm>
            <a:off x="270203" y="205425"/>
            <a:ext cx="1021433" cy="46166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1. IoT</a:t>
            </a:r>
            <a:endParaRPr lang="ko-KR" altLang="en-US" sz="2400" b="1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6" name="Picture 8" descr="íì´íì ëí ì´ë¯¸ì§ ê²ìê²°ê³¼">
            <a:extLst>
              <a:ext uri="{FF2B5EF4-FFF2-40B4-BE49-F238E27FC236}">
                <a16:creationId xmlns:a16="http://schemas.microsoft.com/office/drawing/2014/main" id="{B15950F4-C5EE-4062-B15B-3FE4E3665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265" y="6197158"/>
            <a:ext cx="505141" cy="50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otì ëí ì´ë¯¸ì§ ê²ìê²°ê³¼">
            <a:extLst>
              <a:ext uri="{FF2B5EF4-FFF2-40B4-BE49-F238E27FC236}">
                <a16:creationId xmlns:a16="http://schemas.microsoft.com/office/drawing/2014/main" id="{7E1106C5-6B9C-47F0-81EE-13DD03FCB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42" y="1424665"/>
            <a:ext cx="8048116" cy="446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4742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0BD9BE0-F5CC-4078-B957-5735EE28CB39}"/>
              </a:ext>
            </a:extLst>
          </p:cNvPr>
          <p:cNvSpPr/>
          <p:nvPr/>
        </p:nvSpPr>
        <p:spPr>
          <a:xfrm>
            <a:off x="0" y="0"/>
            <a:ext cx="9144000" cy="6858001"/>
          </a:xfrm>
          <a:prstGeom prst="rect">
            <a:avLst/>
          </a:prstGeom>
          <a:solidFill>
            <a:srgbClr val="002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9B01DF-F622-4AAA-A9FA-8D2060E91F5F}"/>
              </a:ext>
            </a:extLst>
          </p:cNvPr>
          <p:cNvSpPr txBox="1"/>
          <p:nvPr/>
        </p:nvSpPr>
        <p:spPr>
          <a:xfrm>
            <a:off x="3650113" y="2921168"/>
            <a:ext cx="18437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심</a:t>
            </a:r>
            <a:r>
              <a:rPr lang="en-US" altLang="ko-KR" sz="6000" b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6000" b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화</a:t>
            </a:r>
            <a:endParaRPr lang="en-US" altLang="ko-KR" sz="6000" b="1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8749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2B4703-73ED-47E6-93C2-CEDBDE6818C4}"/>
              </a:ext>
            </a:extLst>
          </p:cNvPr>
          <p:cNvSpPr/>
          <p:nvPr/>
        </p:nvSpPr>
        <p:spPr>
          <a:xfrm flipV="1">
            <a:off x="0" y="0"/>
            <a:ext cx="9144000" cy="746877"/>
          </a:xfrm>
          <a:prstGeom prst="rect">
            <a:avLst/>
          </a:prstGeom>
          <a:solidFill>
            <a:srgbClr val="002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8" descr="íì´íì ëí ì´ë¯¸ì§ ê²ìê²°ê³¼">
            <a:extLst>
              <a:ext uri="{FF2B5EF4-FFF2-40B4-BE49-F238E27FC236}">
                <a16:creationId xmlns:a16="http://schemas.microsoft.com/office/drawing/2014/main" id="{0CB14C07-3D94-45EF-8086-20ADF4307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265" y="6197158"/>
            <a:ext cx="505141" cy="50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8A0E422-0E39-48E2-8876-B4FCA2DC4926}"/>
              </a:ext>
            </a:extLst>
          </p:cNvPr>
          <p:cNvSpPr/>
          <p:nvPr/>
        </p:nvSpPr>
        <p:spPr>
          <a:xfrm>
            <a:off x="1413207" y="187136"/>
            <a:ext cx="6724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REST</a:t>
            </a:r>
            <a:r>
              <a:rPr lang="ko-KR" altLang="en-US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API Basics</a:t>
            </a:r>
            <a:endParaRPr lang="ko-KR" altLang="en-US" sz="120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082" name="Picture 10" descr="rest apiì ëí ì´ë¯¸ì§ ê²ìê²°ê³¼">
            <a:extLst>
              <a:ext uri="{FF2B5EF4-FFF2-40B4-BE49-F238E27FC236}">
                <a16:creationId xmlns:a16="http://schemas.microsoft.com/office/drawing/2014/main" id="{32DA5B65-A512-4C63-ACE1-6CAC238E2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773" y="1354149"/>
            <a:ext cx="7352454" cy="461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702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0BD9BE0-F5CC-4078-B957-5735EE28CB39}"/>
              </a:ext>
            </a:extLst>
          </p:cNvPr>
          <p:cNvSpPr/>
          <p:nvPr/>
        </p:nvSpPr>
        <p:spPr>
          <a:xfrm>
            <a:off x="0" y="0"/>
            <a:ext cx="9144000" cy="6858001"/>
          </a:xfrm>
          <a:prstGeom prst="rect">
            <a:avLst/>
          </a:prstGeom>
          <a:solidFill>
            <a:srgbClr val="A40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B9BEF9-B462-4146-8E44-ECD0416332D1}"/>
              </a:ext>
            </a:extLst>
          </p:cNvPr>
          <p:cNvSpPr txBox="1"/>
          <p:nvPr/>
        </p:nvSpPr>
        <p:spPr>
          <a:xfrm>
            <a:off x="3800795" y="2921168"/>
            <a:ext cx="15424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Q A</a:t>
            </a:r>
          </a:p>
        </p:txBody>
      </p:sp>
    </p:spTree>
    <p:extLst>
      <p:ext uri="{BB962C8B-B14F-4D97-AF65-F5344CB8AC3E}">
        <p14:creationId xmlns:p14="http://schemas.microsoft.com/office/powerpoint/2010/main" val="3800866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3963B5F-A02F-471B-83EF-8C9AB4320463}"/>
              </a:ext>
            </a:extLst>
          </p:cNvPr>
          <p:cNvSpPr/>
          <p:nvPr/>
        </p:nvSpPr>
        <p:spPr>
          <a:xfrm flipV="1">
            <a:off x="0" y="0"/>
            <a:ext cx="9144000" cy="746877"/>
          </a:xfrm>
          <a:prstGeom prst="rect">
            <a:avLst/>
          </a:prstGeom>
          <a:solidFill>
            <a:srgbClr val="A40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77A2D6-A4C3-43AC-A49D-6AF13A7F3AB9}"/>
              </a:ext>
            </a:extLst>
          </p:cNvPr>
          <p:cNvSpPr txBox="1"/>
          <p:nvPr/>
        </p:nvSpPr>
        <p:spPr>
          <a:xfrm>
            <a:off x="270203" y="205425"/>
            <a:ext cx="4583306" cy="46166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4. </a:t>
            </a:r>
            <a:r>
              <a:rPr lang="ko-KR" altLang="en-US" sz="2400" b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라즈베리파이 입출력 장치의 이해</a:t>
            </a:r>
          </a:p>
        </p:txBody>
      </p:sp>
      <p:pic>
        <p:nvPicPr>
          <p:cNvPr id="6" name="Picture 8" descr="íì´íì ëí ì´ë¯¸ì§ ê²ìê²°ê³¼">
            <a:extLst>
              <a:ext uri="{FF2B5EF4-FFF2-40B4-BE49-F238E27FC236}">
                <a16:creationId xmlns:a16="http://schemas.microsoft.com/office/drawing/2014/main" id="{6FE9421E-5C72-4A46-AD7B-D420E29A4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265" y="6197158"/>
            <a:ext cx="505141" cy="50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C4465CFE-0EF7-4165-8B2E-95B21A270EA9}"/>
              </a:ext>
            </a:extLst>
          </p:cNvPr>
          <p:cNvGrpSpPr/>
          <p:nvPr/>
        </p:nvGrpSpPr>
        <p:grpSpPr>
          <a:xfrm>
            <a:off x="1001652" y="1570186"/>
            <a:ext cx="7140696" cy="4507564"/>
            <a:chOff x="1001652" y="1570186"/>
            <a:chExt cx="7140696" cy="4507564"/>
          </a:xfrm>
        </p:grpSpPr>
        <p:pic>
          <p:nvPicPr>
            <p:cNvPr id="8" name="Picture 2" descr="ë¼ì¦ë² ë¦¬íì´ ë¹êµì ëí ì´ë¯¸ì§ ê²ìê²°ê³¼">
              <a:extLst>
                <a:ext uri="{FF2B5EF4-FFF2-40B4-BE49-F238E27FC236}">
                  <a16:creationId xmlns:a16="http://schemas.microsoft.com/office/drawing/2014/main" id="{B8B710FE-E7BD-4D0F-8513-9EC6AFB63F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652" y="1570186"/>
              <a:ext cx="7140696" cy="4507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62D5884-0C78-498A-835B-A8038D295761}"/>
                </a:ext>
              </a:extLst>
            </p:cNvPr>
            <p:cNvSpPr/>
            <p:nvPr/>
          </p:nvSpPr>
          <p:spPr>
            <a:xfrm>
              <a:off x="4606900" y="1570186"/>
              <a:ext cx="2254589" cy="4261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73205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3963B5F-A02F-471B-83EF-8C9AB4320463}"/>
              </a:ext>
            </a:extLst>
          </p:cNvPr>
          <p:cNvSpPr/>
          <p:nvPr/>
        </p:nvSpPr>
        <p:spPr>
          <a:xfrm flipV="1">
            <a:off x="0" y="0"/>
            <a:ext cx="9144000" cy="746877"/>
          </a:xfrm>
          <a:prstGeom prst="rect">
            <a:avLst/>
          </a:prstGeom>
          <a:solidFill>
            <a:srgbClr val="A40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77A2D6-A4C3-43AC-A49D-6AF13A7F3AB9}"/>
              </a:ext>
            </a:extLst>
          </p:cNvPr>
          <p:cNvSpPr txBox="1"/>
          <p:nvPr/>
        </p:nvSpPr>
        <p:spPr>
          <a:xfrm>
            <a:off x="270203" y="205425"/>
            <a:ext cx="3605474" cy="46166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5.</a:t>
            </a:r>
            <a:r>
              <a:rPr lang="ko-KR" altLang="en-US" sz="2400" b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라즈베리파이 </a:t>
            </a:r>
            <a:r>
              <a:rPr lang="en-US" altLang="ko-KR" sz="2400" b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GPIO </a:t>
            </a:r>
            <a:r>
              <a:rPr lang="ko-KR" altLang="en-US" sz="2400" b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이해</a:t>
            </a:r>
          </a:p>
        </p:txBody>
      </p:sp>
      <p:pic>
        <p:nvPicPr>
          <p:cNvPr id="6" name="Picture 8" descr="íì´íì ëí ì´ë¯¸ì§ ê²ìê²°ê³¼">
            <a:extLst>
              <a:ext uri="{FF2B5EF4-FFF2-40B4-BE49-F238E27FC236}">
                <a16:creationId xmlns:a16="http://schemas.microsoft.com/office/drawing/2014/main" id="{A7F0DAB1-C8B2-4EA3-B692-A09233B9D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265" y="6197158"/>
            <a:ext cx="505141" cy="50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raspberry pi gpioì ëí ì´ë¯¸ì§ ê²ìê²°ê³¼">
            <a:extLst>
              <a:ext uri="{FF2B5EF4-FFF2-40B4-BE49-F238E27FC236}">
                <a16:creationId xmlns:a16="http://schemas.microsoft.com/office/drawing/2014/main" id="{BB415272-63E5-48D4-96C4-47492158A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133630"/>
            <a:ext cx="5715000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9926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3963B5F-A02F-471B-83EF-8C9AB4320463}"/>
              </a:ext>
            </a:extLst>
          </p:cNvPr>
          <p:cNvSpPr/>
          <p:nvPr/>
        </p:nvSpPr>
        <p:spPr>
          <a:xfrm flipV="1">
            <a:off x="0" y="0"/>
            <a:ext cx="9144000" cy="746877"/>
          </a:xfrm>
          <a:prstGeom prst="rect">
            <a:avLst/>
          </a:prstGeom>
          <a:solidFill>
            <a:srgbClr val="A40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77A2D6-A4C3-43AC-A49D-6AF13A7F3AB9}"/>
              </a:ext>
            </a:extLst>
          </p:cNvPr>
          <p:cNvSpPr txBox="1"/>
          <p:nvPr/>
        </p:nvSpPr>
        <p:spPr>
          <a:xfrm>
            <a:off x="270203" y="205425"/>
            <a:ext cx="3605474" cy="46166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5.</a:t>
            </a:r>
            <a:r>
              <a:rPr lang="ko-KR" altLang="en-US" sz="2400" b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라즈베리파이 </a:t>
            </a:r>
            <a:r>
              <a:rPr lang="en-US" altLang="ko-KR" sz="2400" b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GPIO </a:t>
            </a:r>
            <a:r>
              <a:rPr lang="ko-KR" altLang="en-US" sz="2400" b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이해</a:t>
            </a:r>
          </a:p>
        </p:txBody>
      </p:sp>
      <p:pic>
        <p:nvPicPr>
          <p:cNvPr id="6" name="Picture 8" descr="íì´íì ëí ì´ë¯¸ì§ ê²ìê²°ê³¼">
            <a:extLst>
              <a:ext uri="{FF2B5EF4-FFF2-40B4-BE49-F238E27FC236}">
                <a16:creationId xmlns:a16="http://schemas.microsoft.com/office/drawing/2014/main" id="{A7F0DAB1-C8B2-4EA3-B692-A09233B9D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265" y="6197158"/>
            <a:ext cx="505141" cy="50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2">
            <a:extLst>
              <a:ext uri="{FF2B5EF4-FFF2-40B4-BE49-F238E27FC236}">
                <a16:creationId xmlns:a16="http://schemas.microsoft.com/office/drawing/2014/main" id="{FDC790C0-562A-44FF-9A08-205169014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80" y="1682216"/>
            <a:ext cx="3554997" cy="399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482F396-D3E4-4D85-8B83-BBB322153601}"/>
              </a:ext>
            </a:extLst>
          </p:cNvPr>
          <p:cNvSpPr/>
          <p:nvPr/>
        </p:nvSpPr>
        <p:spPr>
          <a:xfrm>
            <a:off x="2507185" y="1807249"/>
            <a:ext cx="919144" cy="293167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002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BE31A912-86A7-48C1-B00E-91FD07902D4B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426329" y="1953833"/>
            <a:ext cx="1204394" cy="97278"/>
          </a:xfrm>
          <a:prstGeom prst="bentConnector3">
            <a:avLst>
              <a:gd name="adj1" fmla="val 50000"/>
            </a:avLst>
          </a:prstGeom>
          <a:ln>
            <a:solidFill>
              <a:srgbClr val="002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34038F-80E4-4E4F-A7FC-3AB74E4E7E5C}"/>
              </a:ext>
            </a:extLst>
          </p:cNvPr>
          <p:cNvSpPr txBox="1"/>
          <p:nvPr/>
        </p:nvSpPr>
        <p:spPr>
          <a:xfrm>
            <a:off x="4630723" y="1901779"/>
            <a:ext cx="4118435" cy="8527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>
                <a:solidFill>
                  <a:srgbClr val="0027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VCC : </a:t>
            </a:r>
            <a:r>
              <a:rPr lang="ko-KR" altLang="en-US" sz="1400">
                <a:solidFill>
                  <a:srgbClr val="0027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전원을 공급하는 핀</a:t>
            </a:r>
            <a:r>
              <a:rPr lang="en-US" altLang="ko-KR" sz="1400">
                <a:solidFill>
                  <a:srgbClr val="0027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+</a:t>
            </a:r>
            <a:r>
              <a:rPr lang="ko-KR" altLang="en-US" sz="1400">
                <a:solidFill>
                  <a:srgbClr val="0027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극</a:t>
            </a:r>
            <a:r>
              <a:rPr lang="en-US" altLang="ko-KR" sz="1400">
                <a:solidFill>
                  <a:srgbClr val="0027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</a:t>
            </a:r>
            <a:r>
              <a:rPr lang="ko-KR" altLang="en-US" sz="1400">
                <a:solidFill>
                  <a:srgbClr val="0027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400">
                <a:solidFill>
                  <a:srgbClr val="0027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3.3V </a:t>
            </a:r>
            <a:r>
              <a:rPr lang="ko-KR" altLang="en-US" sz="1400">
                <a:solidFill>
                  <a:srgbClr val="0027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와 </a:t>
            </a:r>
            <a:r>
              <a:rPr lang="en-US" altLang="ko-KR" sz="1400">
                <a:solidFill>
                  <a:srgbClr val="0027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5V </a:t>
            </a:r>
            <a:r>
              <a:rPr lang="ko-KR" altLang="en-US" sz="1400">
                <a:solidFill>
                  <a:srgbClr val="0027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제공</a:t>
            </a:r>
            <a:endParaRPr lang="en-US" altLang="ko-KR" sz="1400">
              <a:solidFill>
                <a:srgbClr val="0027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>
                <a:solidFill>
                  <a:srgbClr val="0027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Ground </a:t>
            </a:r>
            <a:r>
              <a:rPr lang="ko-KR" altLang="en-US" sz="1400">
                <a:solidFill>
                  <a:srgbClr val="0027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핀과 짝을 이루어야 전자 부품에 전원을 공급</a:t>
            </a:r>
            <a:endParaRPr lang="en-US" altLang="ko-KR" sz="1400">
              <a:solidFill>
                <a:srgbClr val="0027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>
                <a:solidFill>
                  <a:srgbClr val="0027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항상 </a:t>
            </a:r>
            <a:r>
              <a:rPr lang="en-US" altLang="ko-KR" sz="1400">
                <a:solidFill>
                  <a:srgbClr val="0027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 HIGH </a:t>
            </a:r>
            <a:r>
              <a:rPr lang="ko-KR" altLang="en-US" sz="1400">
                <a:solidFill>
                  <a:srgbClr val="0027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값을 제공한다</a:t>
            </a:r>
            <a:endParaRPr lang="en-US" altLang="ko-KR" sz="1400">
              <a:solidFill>
                <a:srgbClr val="0027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306E8D-F6B9-4E7C-B7AB-2C86A311DE1C}"/>
              </a:ext>
            </a:extLst>
          </p:cNvPr>
          <p:cNvSpPr/>
          <p:nvPr/>
        </p:nvSpPr>
        <p:spPr>
          <a:xfrm>
            <a:off x="2507184" y="3240536"/>
            <a:ext cx="919145" cy="293167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002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9502C20-EEDB-4CA0-A4A7-F22C39FE19EB}"/>
              </a:ext>
            </a:extLst>
          </p:cNvPr>
          <p:cNvSpPr/>
          <p:nvPr/>
        </p:nvSpPr>
        <p:spPr>
          <a:xfrm>
            <a:off x="2507185" y="4387636"/>
            <a:ext cx="919146" cy="293167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solidFill>
              <a:srgbClr val="002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EB7A6B16-BE4C-4994-ACB6-0357F9C6B02B}"/>
              </a:ext>
            </a:extLst>
          </p:cNvPr>
          <p:cNvCxnSpPr>
            <a:cxnSpLocks/>
          </p:cNvCxnSpPr>
          <p:nvPr/>
        </p:nvCxnSpPr>
        <p:spPr>
          <a:xfrm>
            <a:off x="3426329" y="3387119"/>
            <a:ext cx="1204394" cy="97278"/>
          </a:xfrm>
          <a:prstGeom prst="bentConnector3">
            <a:avLst>
              <a:gd name="adj1" fmla="val 50000"/>
            </a:avLst>
          </a:prstGeom>
          <a:ln>
            <a:solidFill>
              <a:srgbClr val="002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CD548FA1-1255-4F46-88F6-B78DEB705EA7}"/>
              </a:ext>
            </a:extLst>
          </p:cNvPr>
          <p:cNvCxnSpPr>
            <a:cxnSpLocks/>
          </p:cNvCxnSpPr>
          <p:nvPr/>
        </p:nvCxnSpPr>
        <p:spPr>
          <a:xfrm>
            <a:off x="3426329" y="4513160"/>
            <a:ext cx="1204394" cy="97278"/>
          </a:xfrm>
          <a:prstGeom prst="bentConnector3">
            <a:avLst>
              <a:gd name="adj1" fmla="val 50000"/>
            </a:avLst>
          </a:prstGeom>
          <a:ln>
            <a:solidFill>
              <a:srgbClr val="002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0F840CD-5BC6-4362-A34E-33C91CA35E40}"/>
              </a:ext>
            </a:extLst>
          </p:cNvPr>
          <p:cNvSpPr txBox="1"/>
          <p:nvPr/>
        </p:nvSpPr>
        <p:spPr>
          <a:xfrm>
            <a:off x="4630723" y="3353782"/>
            <a:ext cx="3865161" cy="594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>
                <a:solidFill>
                  <a:srgbClr val="0027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GPIO : VCC</a:t>
            </a:r>
            <a:r>
              <a:rPr lang="ko-KR" altLang="en-US" sz="1400">
                <a:solidFill>
                  <a:srgbClr val="0027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와 </a:t>
            </a:r>
            <a:r>
              <a:rPr lang="en-US" altLang="ko-KR" sz="1400">
                <a:solidFill>
                  <a:srgbClr val="0027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Ground</a:t>
            </a:r>
            <a:r>
              <a:rPr lang="ko-KR" altLang="en-US" sz="1400">
                <a:solidFill>
                  <a:srgbClr val="0027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핀을 제외한 필요에 따라</a:t>
            </a:r>
            <a:endParaRPr lang="en-US" altLang="ko-KR" sz="1400">
              <a:solidFill>
                <a:srgbClr val="0027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400">
                <a:solidFill>
                  <a:srgbClr val="0027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입</a:t>
            </a:r>
            <a:r>
              <a:rPr lang="en-US" altLang="ko-KR" sz="1400">
                <a:solidFill>
                  <a:srgbClr val="0027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400">
                <a:solidFill>
                  <a:srgbClr val="0027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출력을 변경해서 사용하는 핀</a:t>
            </a:r>
            <a:endParaRPr lang="en-US" altLang="ko-KR" sz="1400">
              <a:solidFill>
                <a:srgbClr val="0027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E663DC-5459-4B60-84FF-402CBED329A2}"/>
              </a:ext>
            </a:extLst>
          </p:cNvPr>
          <p:cNvSpPr txBox="1"/>
          <p:nvPr/>
        </p:nvSpPr>
        <p:spPr>
          <a:xfrm>
            <a:off x="4630722" y="4448054"/>
            <a:ext cx="4177747" cy="1111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400">
                <a:solidFill>
                  <a:srgbClr val="0027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Ground : </a:t>
            </a:r>
            <a:r>
              <a:rPr lang="ko-KR" altLang="en-US" sz="1400">
                <a:solidFill>
                  <a:srgbClr val="0027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전월을 공급하는 일을 하는 핀</a:t>
            </a:r>
            <a:r>
              <a:rPr lang="en-US" altLang="ko-KR" sz="1400">
                <a:solidFill>
                  <a:srgbClr val="0027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-</a:t>
            </a:r>
            <a:r>
              <a:rPr lang="ko-KR" altLang="en-US" sz="1400">
                <a:solidFill>
                  <a:srgbClr val="0027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극</a:t>
            </a:r>
            <a:r>
              <a:rPr lang="en-US" altLang="ko-KR" sz="1400">
                <a:solidFill>
                  <a:srgbClr val="0027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VCC</a:t>
            </a:r>
          </a:p>
          <a:p>
            <a:pPr>
              <a:lnSpc>
                <a:spcPct val="120000"/>
              </a:lnSpc>
            </a:pPr>
            <a:r>
              <a:rPr lang="ko-KR" altLang="en-US" sz="1400">
                <a:solidFill>
                  <a:srgbClr val="0027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또는 </a:t>
            </a:r>
            <a:r>
              <a:rPr lang="en-US" altLang="ko-KR" sz="1400">
                <a:solidFill>
                  <a:srgbClr val="0027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GPIO</a:t>
            </a:r>
            <a:r>
              <a:rPr lang="ko-KR" altLang="en-US" sz="1400">
                <a:solidFill>
                  <a:srgbClr val="0027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와 짝을 이룬다</a:t>
            </a:r>
            <a:endParaRPr lang="en-US" altLang="ko-KR" sz="1400">
              <a:solidFill>
                <a:srgbClr val="0027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400">
                <a:solidFill>
                  <a:srgbClr val="0027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INPUT, OUTPUT </a:t>
            </a:r>
            <a:r>
              <a:rPr lang="ko-KR" altLang="en-US" sz="1400">
                <a:solidFill>
                  <a:srgbClr val="0027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모드로 제어가 가능하며 </a:t>
            </a:r>
            <a:r>
              <a:rPr lang="en-US" altLang="ko-KR" sz="1400">
                <a:solidFill>
                  <a:srgbClr val="0027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1,0 HIGH,</a:t>
            </a:r>
          </a:p>
          <a:p>
            <a:pPr>
              <a:lnSpc>
                <a:spcPct val="120000"/>
              </a:lnSpc>
            </a:pPr>
            <a:r>
              <a:rPr lang="en-US" altLang="ko-KR" sz="1400">
                <a:solidFill>
                  <a:srgbClr val="0027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LOW </a:t>
            </a:r>
            <a:r>
              <a:rPr lang="ko-KR" altLang="en-US" sz="1400">
                <a:solidFill>
                  <a:srgbClr val="0027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값을 제공할 수 있다</a:t>
            </a:r>
            <a:endParaRPr lang="en-US" altLang="ko-KR" sz="1400">
              <a:solidFill>
                <a:srgbClr val="002700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67548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3963B5F-A02F-471B-83EF-8C9AB4320463}"/>
              </a:ext>
            </a:extLst>
          </p:cNvPr>
          <p:cNvSpPr/>
          <p:nvPr/>
        </p:nvSpPr>
        <p:spPr>
          <a:xfrm flipV="1">
            <a:off x="0" y="0"/>
            <a:ext cx="9144000" cy="746877"/>
          </a:xfrm>
          <a:prstGeom prst="rect">
            <a:avLst/>
          </a:prstGeom>
          <a:solidFill>
            <a:srgbClr val="A40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77A2D6-A4C3-43AC-A49D-6AF13A7F3AB9}"/>
              </a:ext>
            </a:extLst>
          </p:cNvPr>
          <p:cNvSpPr txBox="1"/>
          <p:nvPr/>
        </p:nvSpPr>
        <p:spPr>
          <a:xfrm>
            <a:off x="270203" y="205425"/>
            <a:ext cx="3919663" cy="46166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6. </a:t>
            </a:r>
            <a:r>
              <a:rPr lang="ko-KR" altLang="en-US" sz="2400" b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라즈베리파이 전자부품 제어</a:t>
            </a:r>
          </a:p>
        </p:txBody>
      </p:sp>
      <p:pic>
        <p:nvPicPr>
          <p:cNvPr id="6" name="Picture 8" descr="íì´íì ëí ì´ë¯¸ì§ ê²ìê²°ê³¼">
            <a:extLst>
              <a:ext uri="{FF2B5EF4-FFF2-40B4-BE49-F238E27FC236}">
                <a16:creationId xmlns:a16="http://schemas.microsoft.com/office/drawing/2014/main" id="{625300CE-2291-46D1-81EF-6D8978EB5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265" y="6197158"/>
            <a:ext cx="505141" cy="50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1C6FCD04-B74C-4142-ACEE-5FE3EEB8BA84}"/>
              </a:ext>
            </a:extLst>
          </p:cNvPr>
          <p:cNvGrpSpPr/>
          <p:nvPr/>
        </p:nvGrpSpPr>
        <p:grpSpPr>
          <a:xfrm>
            <a:off x="905916" y="1405678"/>
            <a:ext cx="7332167" cy="5246897"/>
            <a:chOff x="872264" y="1208014"/>
            <a:chExt cx="7332167" cy="5246897"/>
          </a:xfrm>
        </p:grpSpPr>
        <p:pic>
          <p:nvPicPr>
            <p:cNvPr id="8196" name="Picture 4" descr="ë¼ì¦ë² ë¦¬íì´ ë¸ë ëë³´ëì ëí ì´ë¯¸ì§ ê²ìê²°ê³¼">
              <a:extLst>
                <a:ext uri="{FF2B5EF4-FFF2-40B4-BE49-F238E27FC236}">
                  <a16:creationId xmlns:a16="http://schemas.microsoft.com/office/drawing/2014/main" id="{DBF5BA0B-B8BA-4F76-962E-CF03EAE6A4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264" y="1208014"/>
              <a:ext cx="6971442" cy="5112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55A54E0-6236-4660-B08C-EE71831A6571}"/>
                </a:ext>
              </a:extLst>
            </p:cNvPr>
            <p:cNvSpPr/>
            <p:nvPr/>
          </p:nvSpPr>
          <p:spPr>
            <a:xfrm>
              <a:off x="6886444" y="5834124"/>
              <a:ext cx="1317987" cy="6207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13252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CE8242-DB22-4316-83F1-9F6C8EC63374}"/>
              </a:ext>
            </a:extLst>
          </p:cNvPr>
          <p:cNvSpPr/>
          <p:nvPr/>
        </p:nvSpPr>
        <p:spPr>
          <a:xfrm>
            <a:off x="0" y="2364870"/>
            <a:ext cx="9144000" cy="6189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9345496-2F21-4042-A2A4-5EB4560F2A9E}"/>
              </a:ext>
            </a:extLst>
          </p:cNvPr>
          <p:cNvSpPr/>
          <p:nvPr/>
        </p:nvSpPr>
        <p:spPr>
          <a:xfrm>
            <a:off x="0" y="4043239"/>
            <a:ext cx="9144000" cy="6189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8582929-FB87-4763-A95D-3CBAB0A579E8}"/>
              </a:ext>
            </a:extLst>
          </p:cNvPr>
          <p:cNvSpPr/>
          <p:nvPr/>
        </p:nvSpPr>
        <p:spPr>
          <a:xfrm>
            <a:off x="0" y="4833464"/>
            <a:ext cx="9144000" cy="6189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3963B5F-A02F-471B-83EF-8C9AB4320463}"/>
              </a:ext>
            </a:extLst>
          </p:cNvPr>
          <p:cNvSpPr/>
          <p:nvPr/>
        </p:nvSpPr>
        <p:spPr>
          <a:xfrm flipV="1">
            <a:off x="0" y="0"/>
            <a:ext cx="9144000" cy="746877"/>
          </a:xfrm>
          <a:prstGeom prst="rect">
            <a:avLst/>
          </a:prstGeom>
          <a:solidFill>
            <a:srgbClr val="A40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77A2D6-A4C3-43AC-A49D-6AF13A7F3AB9}"/>
              </a:ext>
            </a:extLst>
          </p:cNvPr>
          <p:cNvSpPr txBox="1"/>
          <p:nvPr/>
        </p:nvSpPr>
        <p:spPr>
          <a:xfrm>
            <a:off x="270203" y="205425"/>
            <a:ext cx="3919663" cy="46166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6. </a:t>
            </a:r>
            <a:r>
              <a:rPr lang="ko-KR" altLang="en-US" sz="2400" b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라즈베리파이 전자부품 제어</a:t>
            </a:r>
          </a:p>
        </p:txBody>
      </p:sp>
      <p:pic>
        <p:nvPicPr>
          <p:cNvPr id="6" name="Picture 8" descr="íì´íì ëí ì´ë¯¸ì§ ê²ìê²°ê³¼">
            <a:extLst>
              <a:ext uri="{FF2B5EF4-FFF2-40B4-BE49-F238E27FC236}">
                <a16:creationId xmlns:a16="http://schemas.microsoft.com/office/drawing/2014/main" id="{625300CE-2291-46D1-81EF-6D8978EB5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265" y="6197158"/>
            <a:ext cx="505141" cy="50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0E1F59C-1DE1-4AF9-8AC1-1E7050AF92CB}"/>
              </a:ext>
            </a:extLst>
          </p:cNvPr>
          <p:cNvSpPr/>
          <p:nvPr/>
        </p:nvSpPr>
        <p:spPr>
          <a:xfrm>
            <a:off x="0" y="1620883"/>
            <a:ext cx="9144000" cy="6189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C4FF6C35-23DE-4A00-BF4C-163AC38661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9818" y="1002877"/>
            <a:ext cx="7077501" cy="4392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04723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600">
                <a:solidFill>
                  <a:prstClr val="black"/>
                </a:solidFill>
                <a:latin typeface="Arial" panose="020B0604020202020204" pitchFamily="34" charset="0"/>
              </a:rPr>
              <a:t>라즈베리파이와 </a:t>
            </a:r>
            <a:r>
              <a:rPr lang="en-US" altLang="ko-KR" sz="1600">
                <a:solidFill>
                  <a:prstClr val="black"/>
                </a:solidFill>
                <a:latin typeface="Arial" panose="020B0604020202020204" pitchFamily="34" charset="0"/>
              </a:rPr>
              <a:t>LED </a:t>
            </a:r>
            <a:r>
              <a:rPr lang="ko-KR" altLang="en-US" sz="1600">
                <a:solidFill>
                  <a:prstClr val="black"/>
                </a:solidFill>
                <a:latin typeface="Arial" panose="020B0604020202020204" pitchFamily="34" charset="0"/>
              </a:rPr>
              <a:t>연결하기</a:t>
            </a:r>
            <a:endParaRPr lang="en-US" altLang="ko-KR" sz="1600">
              <a:solidFill>
                <a:prstClr val="black"/>
              </a:solidFill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600">
              <a:solidFill>
                <a:prstClr val="black"/>
              </a:solidFill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solidFill>
                  <a:prstClr val="black"/>
                </a:solidFill>
                <a:latin typeface="Arial" panose="020B0604020202020204" pitchFamily="34" charset="0"/>
              </a:rPr>
              <a:t>1. </a:t>
            </a:r>
            <a:r>
              <a:rPr lang="ko-KR" altLang="en-US" sz="1600">
                <a:solidFill>
                  <a:prstClr val="black"/>
                </a:solidFill>
                <a:latin typeface="Arial" panose="020B0604020202020204" pitchFamily="34" charset="0"/>
              </a:rPr>
              <a:t>항상 전원 </a:t>
            </a:r>
            <a:r>
              <a:rPr lang="en-US" altLang="ko-KR" sz="1600">
                <a:solidFill>
                  <a:prstClr val="black"/>
                </a:solidFill>
                <a:latin typeface="Arial" panose="020B0604020202020204" pitchFamily="34" charset="0"/>
              </a:rPr>
              <a:t>ON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solidFill>
                  <a:prstClr val="black"/>
                </a:solidFill>
                <a:latin typeface="Arial" panose="020B0604020202020204" pitchFamily="34" charset="0"/>
              </a:rPr>
              <a:t>VCC(3.3V) - </a:t>
            </a:r>
            <a:r>
              <a:rPr lang="ko-KR" altLang="en-US" sz="1600">
                <a:solidFill>
                  <a:prstClr val="black"/>
                </a:solidFill>
                <a:latin typeface="Arial" panose="020B0604020202020204" pitchFamily="34" charset="0"/>
              </a:rPr>
              <a:t>저항 </a:t>
            </a:r>
            <a:r>
              <a:rPr lang="en-US" altLang="ko-KR" sz="1600">
                <a:solidFill>
                  <a:prstClr val="black"/>
                </a:solidFill>
                <a:latin typeface="Arial" panose="020B0604020202020204" pitchFamily="34" charset="0"/>
              </a:rPr>
              <a:t>- LED - GND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600">
              <a:solidFill>
                <a:prstClr val="black"/>
              </a:solidFill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solidFill>
                  <a:prstClr val="black"/>
                </a:solidFill>
                <a:latin typeface="Arial" panose="020B0604020202020204" pitchFamily="34" charset="0"/>
              </a:rPr>
              <a:t>2. </a:t>
            </a:r>
            <a:r>
              <a:rPr lang="ko-KR" altLang="en-US" sz="1600">
                <a:solidFill>
                  <a:prstClr val="black"/>
                </a:solidFill>
                <a:latin typeface="Arial" panose="020B0604020202020204" pitchFamily="34" charset="0"/>
              </a:rPr>
              <a:t>전원 제어</a:t>
            </a:r>
            <a:endParaRPr lang="en-US" altLang="ko-KR" sz="1600">
              <a:solidFill>
                <a:prstClr val="black"/>
              </a:solidFill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solidFill>
                  <a:prstClr val="black"/>
                </a:solidFill>
                <a:latin typeface="Arial" panose="020B0604020202020204" pitchFamily="34" charset="0"/>
              </a:rPr>
              <a:t>GPIO - </a:t>
            </a:r>
            <a:r>
              <a:rPr lang="ko-KR" altLang="en-US" sz="1600">
                <a:solidFill>
                  <a:prstClr val="black"/>
                </a:solidFill>
                <a:latin typeface="Arial" panose="020B0604020202020204" pitchFamily="34" charset="0"/>
              </a:rPr>
              <a:t>저항 </a:t>
            </a:r>
            <a:r>
              <a:rPr lang="en-US" altLang="ko-KR" sz="1600">
                <a:solidFill>
                  <a:prstClr val="black"/>
                </a:solidFill>
                <a:latin typeface="Arial" panose="020B0604020202020204" pitchFamily="34" charset="0"/>
              </a:rPr>
              <a:t>- LED</a:t>
            </a:r>
            <a:r>
              <a:rPr lang="ko-KR" altLang="en-US" sz="1600">
                <a:solidFill>
                  <a:prstClr val="black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600">
                <a:solidFill>
                  <a:prstClr val="black"/>
                </a:solidFill>
                <a:latin typeface="Arial" panose="020B0604020202020204" pitchFamily="34" charset="0"/>
              </a:rPr>
              <a:t>-</a:t>
            </a:r>
            <a:r>
              <a:rPr lang="ko-KR" altLang="en-US" sz="1600">
                <a:solidFill>
                  <a:prstClr val="black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600">
                <a:solidFill>
                  <a:prstClr val="black"/>
                </a:solidFill>
                <a:latin typeface="Arial" panose="020B0604020202020204" pitchFamily="34" charset="0"/>
              </a:rPr>
              <a:t>GND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600">
              <a:solidFill>
                <a:prstClr val="black"/>
              </a:solidFill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600">
              <a:solidFill>
                <a:prstClr val="black"/>
              </a:solidFill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600">
                <a:solidFill>
                  <a:prstClr val="black"/>
                </a:solidFill>
                <a:latin typeface="Arial" panose="020B0604020202020204" pitchFamily="34" charset="0"/>
              </a:rPr>
              <a:t>저항 값 구하는 방법</a:t>
            </a:r>
            <a:endParaRPr lang="en-US" altLang="ko-KR" sz="1600">
              <a:solidFill>
                <a:prstClr val="black"/>
              </a:solidFill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solidFill>
                  <a:prstClr val="black"/>
                </a:solidFill>
                <a:latin typeface="Arial" panose="020B0604020202020204" pitchFamily="34" charset="0"/>
              </a:rPr>
              <a:t>(</a:t>
            </a:r>
            <a:r>
              <a:rPr lang="ko-KR" altLang="en-US" sz="1600">
                <a:solidFill>
                  <a:prstClr val="black"/>
                </a:solidFill>
                <a:latin typeface="Arial" panose="020B0604020202020204" pitchFamily="34" charset="0"/>
              </a:rPr>
              <a:t>전원 </a:t>
            </a:r>
            <a:r>
              <a:rPr lang="en-US" altLang="ko-KR" sz="1600">
                <a:solidFill>
                  <a:prstClr val="black"/>
                </a:solidFill>
                <a:latin typeface="Arial" panose="020B0604020202020204" pitchFamily="34" charset="0"/>
              </a:rPr>
              <a:t>- </a:t>
            </a:r>
            <a:r>
              <a:rPr lang="ko-KR" altLang="en-US" sz="1600">
                <a:solidFill>
                  <a:prstClr val="black"/>
                </a:solidFill>
                <a:latin typeface="Arial" panose="020B0604020202020204" pitchFamily="34" charset="0"/>
              </a:rPr>
              <a:t>구동 전압</a:t>
            </a:r>
            <a:r>
              <a:rPr lang="en-US" altLang="ko-KR" sz="1600">
                <a:solidFill>
                  <a:prstClr val="black"/>
                </a:solidFill>
                <a:latin typeface="Arial" panose="020B0604020202020204" pitchFamily="34" charset="0"/>
              </a:rPr>
              <a:t>) / </a:t>
            </a:r>
            <a:r>
              <a:rPr lang="ko-KR" altLang="en-US" sz="1600">
                <a:solidFill>
                  <a:prstClr val="black"/>
                </a:solidFill>
                <a:latin typeface="Arial" panose="020B0604020202020204" pitchFamily="34" charset="0"/>
              </a:rPr>
              <a:t>구동 전류</a:t>
            </a:r>
            <a:endParaRPr lang="en-US" altLang="ko-KR" sz="1600">
              <a:solidFill>
                <a:prstClr val="black"/>
              </a:solidFill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600">
              <a:solidFill>
                <a:prstClr val="black"/>
              </a:solidFill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solidFill>
                  <a:prstClr val="black"/>
                </a:solidFill>
                <a:latin typeface="Arial" panose="020B0604020202020204" pitchFamily="34" charset="0"/>
              </a:rPr>
              <a:t>1. 5V VCC </a:t>
            </a:r>
            <a:r>
              <a:rPr lang="ko-KR" altLang="en-US" sz="1600">
                <a:solidFill>
                  <a:prstClr val="black"/>
                </a:solidFill>
                <a:latin typeface="Arial" panose="020B0604020202020204" pitchFamily="34" charset="0"/>
              </a:rPr>
              <a:t>연결</a:t>
            </a:r>
            <a:r>
              <a:rPr lang="en-US" altLang="ko-KR" sz="1600">
                <a:solidFill>
                  <a:prstClr val="black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600">
                <a:solidFill>
                  <a:prstClr val="black"/>
                </a:solidFill>
                <a:latin typeface="Arial" panose="020B0604020202020204" pitchFamily="34" charset="0"/>
              </a:rPr>
              <a:t>구동 전류 </a:t>
            </a:r>
            <a:r>
              <a:rPr lang="en-US" altLang="ko-KR" sz="1600">
                <a:solidFill>
                  <a:prstClr val="black"/>
                </a:solidFill>
                <a:latin typeface="Arial" panose="020B0604020202020204" pitchFamily="34" charset="0"/>
              </a:rPr>
              <a:t>20mA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solidFill>
                  <a:prstClr val="black"/>
                </a:solidFill>
                <a:latin typeface="Arial" panose="020B0604020202020204" pitchFamily="34" charset="0"/>
              </a:rPr>
              <a:t>(5 - 2)v / 0.02 = 150mA </a:t>
            </a:r>
            <a:r>
              <a:rPr lang="ko-KR" altLang="en-US" sz="1600">
                <a:solidFill>
                  <a:prstClr val="black"/>
                </a:solidFill>
                <a:latin typeface="Arial" panose="020B0604020202020204" pitchFamily="34" charset="0"/>
              </a:rPr>
              <a:t>이상</a:t>
            </a:r>
            <a:endParaRPr lang="en-US" altLang="ko-KR" sz="1600">
              <a:solidFill>
                <a:prstClr val="black"/>
              </a:solidFill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600">
              <a:solidFill>
                <a:prstClr val="black"/>
              </a:solidFill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solidFill>
                  <a:prstClr val="black"/>
                </a:solidFill>
                <a:latin typeface="Arial" panose="020B0604020202020204" pitchFamily="34" charset="0"/>
              </a:rPr>
              <a:t>2. GPIO(0 ~ 3.3V)</a:t>
            </a:r>
            <a:r>
              <a:rPr lang="ko-KR" altLang="en-US" sz="1600">
                <a:solidFill>
                  <a:prstClr val="black"/>
                </a:solidFill>
                <a:latin typeface="Arial" panose="020B0604020202020204" pitchFamily="34" charset="0"/>
              </a:rPr>
              <a:t> 연결</a:t>
            </a:r>
            <a:r>
              <a:rPr lang="en-US" altLang="ko-KR" sz="1600">
                <a:solidFill>
                  <a:prstClr val="black"/>
                </a:solidFill>
                <a:latin typeface="Arial" panose="020B0604020202020204" pitchFamily="34" charset="0"/>
              </a:rPr>
              <a:t>, </a:t>
            </a:r>
            <a:r>
              <a:rPr lang="ko-KR" altLang="en-US" sz="1600">
                <a:solidFill>
                  <a:prstClr val="black"/>
                </a:solidFill>
                <a:latin typeface="Arial" panose="020B0604020202020204" pitchFamily="34" charset="0"/>
              </a:rPr>
              <a:t>구동 전류 </a:t>
            </a:r>
            <a:r>
              <a:rPr lang="en-US" altLang="ko-KR" sz="1600">
                <a:solidFill>
                  <a:prstClr val="black"/>
                </a:solidFill>
                <a:latin typeface="Arial" panose="020B0604020202020204" pitchFamily="34" charset="0"/>
              </a:rPr>
              <a:t>20mA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solidFill>
                  <a:prstClr val="black"/>
                </a:solidFill>
                <a:latin typeface="Arial" panose="020B0604020202020204" pitchFamily="34" charset="0"/>
              </a:rPr>
              <a:t>(3.3 - 2)v / 0.02 = 65mA </a:t>
            </a:r>
            <a:r>
              <a:rPr lang="ko-KR" altLang="en-US" sz="1600">
                <a:solidFill>
                  <a:prstClr val="black"/>
                </a:solidFill>
                <a:latin typeface="Arial" panose="020B0604020202020204" pitchFamily="34" charset="0"/>
              </a:rPr>
              <a:t>이상</a:t>
            </a:r>
            <a:endParaRPr lang="en-US" altLang="ko-KR" sz="16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9863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0BD9BE0-F5CC-4078-B957-5735EE28CB39}"/>
              </a:ext>
            </a:extLst>
          </p:cNvPr>
          <p:cNvSpPr/>
          <p:nvPr/>
        </p:nvSpPr>
        <p:spPr>
          <a:xfrm>
            <a:off x="0" y="0"/>
            <a:ext cx="9144000" cy="6858001"/>
          </a:xfrm>
          <a:prstGeom prst="rect">
            <a:avLst/>
          </a:prstGeom>
          <a:solidFill>
            <a:srgbClr val="002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D92D57-220D-4498-B312-ACAC84786552}"/>
              </a:ext>
            </a:extLst>
          </p:cNvPr>
          <p:cNvSpPr txBox="1"/>
          <p:nvPr/>
        </p:nvSpPr>
        <p:spPr>
          <a:xfrm>
            <a:off x="3650113" y="1240868"/>
            <a:ext cx="18437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실 습</a:t>
            </a:r>
            <a:endParaRPr lang="en-US" altLang="ko-KR" sz="6000" b="1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D5C43F-BF31-4C24-928F-594EC01F48E9}"/>
              </a:ext>
            </a:extLst>
          </p:cNvPr>
          <p:cNvSpPr txBox="1"/>
          <p:nvPr/>
        </p:nvSpPr>
        <p:spPr>
          <a:xfrm>
            <a:off x="3296658" y="2509485"/>
            <a:ext cx="2550698" cy="1395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4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LED </a:t>
            </a:r>
            <a:r>
              <a:rPr lang="ko-KR" altLang="en-US" sz="24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제어</a:t>
            </a:r>
            <a:endParaRPr lang="en-US" altLang="ko-KR" sz="240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4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인체감지 센서 제어</a:t>
            </a:r>
            <a:endParaRPr lang="en-US" altLang="ko-KR" sz="240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4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초음파 센서 제어</a:t>
            </a:r>
            <a:endParaRPr lang="en-US" altLang="ko-KR" sz="240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33024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2B4703-73ED-47E6-93C2-CEDBDE6818C4}"/>
              </a:ext>
            </a:extLst>
          </p:cNvPr>
          <p:cNvSpPr/>
          <p:nvPr/>
        </p:nvSpPr>
        <p:spPr>
          <a:xfrm flipV="1">
            <a:off x="0" y="0"/>
            <a:ext cx="9144000" cy="746877"/>
          </a:xfrm>
          <a:prstGeom prst="rect">
            <a:avLst/>
          </a:prstGeom>
          <a:solidFill>
            <a:srgbClr val="002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8" descr="íì´íì ëí ì´ë¯¸ì§ ê²ìê²°ê³¼">
            <a:extLst>
              <a:ext uri="{FF2B5EF4-FFF2-40B4-BE49-F238E27FC236}">
                <a16:creationId xmlns:a16="http://schemas.microsoft.com/office/drawing/2014/main" id="{0CB14C07-3D94-45EF-8086-20ADF4307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265" y="6197158"/>
            <a:ext cx="505141" cy="50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2CFED4C-9D30-491E-A63C-BCA669C7417D}"/>
              </a:ext>
            </a:extLst>
          </p:cNvPr>
          <p:cNvSpPr/>
          <p:nvPr/>
        </p:nvSpPr>
        <p:spPr>
          <a:xfrm>
            <a:off x="1413207" y="187136"/>
            <a:ext cx="67241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wiringpi-node</a:t>
            </a:r>
            <a:endParaRPr lang="ko-KR" altLang="en-US" sz="120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A6BEF4D-C483-4190-9D86-8008AC754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78476"/>
            <a:ext cx="9144000" cy="280233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DAAEE64-9511-4BF0-91A2-603C37629A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54232"/>
            <a:ext cx="9144000" cy="20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647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ìëì´ë¸ì ëí ì´ë¯¸ì§ ê²ìê²°ê³¼">
            <a:extLst>
              <a:ext uri="{FF2B5EF4-FFF2-40B4-BE49-F238E27FC236}">
                <a16:creationId xmlns:a16="http://schemas.microsoft.com/office/drawing/2014/main" id="{55289536-8384-4A22-A617-12BF132A9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75" y="2017044"/>
            <a:ext cx="2599671" cy="259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C943073-2ADA-4469-AFF1-31915046DC34}"/>
              </a:ext>
            </a:extLst>
          </p:cNvPr>
          <p:cNvSpPr/>
          <p:nvPr/>
        </p:nvSpPr>
        <p:spPr>
          <a:xfrm>
            <a:off x="0" y="4327545"/>
            <a:ext cx="9144000" cy="80877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3963B5F-A02F-471B-83EF-8C9AB4320463}"/>
              </a:ext>
            </a:extLst>
          </p:cNvPr>
          <p:cNvSpPr/>
          <p:nvPr/>
        </p:nvSpPr>
        <p:spPr>
          <a:xfrm flipV="1">
            <a:off x="0" y="0"/>
            <a:ext cx="9144000" cy="746877"/>
          </a:xfrm>
          <a:prstGeom prst="rect">
            <a:avLst/>
          </a:prstGeom>
          <a:solidFill>
            <a:srgbClr val="A40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77A2D6-A4C3-43AC-A49D-6AF13A7F3AB9}"/>
              </a:ext>
            </a:extLst>
          </p:cNvPr>
          <p:cNvSpPr txBox="1"/>
          <p:nvPr/>
        </p:nvSpPr>
        <p:spPr>
          <a:xfrm>
            <a:off x="270203" y="205425"/>
            <a:ext cx="1021433" cy="46166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1. IoT</a:t>
            </a:r>
            <a:endParaRPr lang="ko-KR" altLang="en-US" sz="2400" b="1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6" name="Picture 8" descr="íì´íì ëí ì´ë¯¸ì§ ê²ìê²°ê³¼">
            <a:extLst>
              <a:ext uri="{FF2B5EF4-FFF2-40B4-BE49-F238E27FC236}">
                <a16:creationId xmlns:a16="http://schemas.microsoft.com/office/drawing/2014/main" id="{B15950F4-C5EE-4062-B15B-3FE4E3665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265" y="6197158"/>
            <a:ext cx="505141" cy="50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ë¼ì¦ë² ë¦¬íì´ì ëí ì´ë¯¸ì§ ê²ìê²°ê³¼">
            <a:extLst>
              <a:ext uri="{FF2B5EF4-FFF2-40B4-BE49-F238E27FC236}">
                <a16:creationId xmlns:a16="http://schemas.microsoft.com/office/drawing/2014/main" id="{322D1EB3-CA96-4BAF-889F-183AC8CDA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317" y="2539471"/>
            <a:ext cx="3025971" cy="178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ê´ë ¨ ì´ë¯¸ì§">
            <a:extLst>
              <a:ext uri="{FF2B5EF4-FFF2-40B4-BE49-F238E27FC236}">
                <a16:creationId xmlns:a16="http://schemas.microsoft.com/office/drawing/2014/main" id="{A9E68B19-4F4F-4190-BF10-4CFED776D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959" y="2226518"/>
            <a:ext cx="2331066" cy="210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A01E7B-7863-4A9F-BE3C-2BD451124946}"/>
              </a:ext>
            </a:extLst>
          </p:cNvPr>
          <p:cNvSpPr txBox="1"/>
          <p:nvPr/>
        </p:nvSpPr>
        <p:spPr>
          <a:xfrm>
            <a:off x="1073948" y="4434830"/>
            <a:ext cx="805029" cy="59420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>
                <a:latin typeface="휴먼모음T" panose="02030504000101010101" pitchFamily="18" charset="-127"/>
                <a:ea typeface="휴먼모음T" panose="02030504000101010101" pitchFamily="18" charset="-127"/>
              </a:rPr>
              <a:t>아두이노</a:t>
            </a:r>
            <a:endParaRPr lang="en-US" altLang="ko-KR" sz="1400" b="1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b="1">
                <a:latin typeface="휴먼모음T" panose="02030504000101010101" pitchFamily="18" charset="-127"/>
                <a:ea typeface="휴먼모음T" panose="02030504000101010101" pitchFamily="18" charset="-127"/>
              </a:rPr>
              <a:t>Arduino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E07290-7A40-427F-881D-81ED3B361886}"/>
              </a:ext>
            </a:extLst>
          </p:cNvPr>
          <p:cNvSpPr txBox="1"/>
          <p:nvPr/>
        </p:nvSpPr>
        <p:spPr>
          <a:xfrm>
            <a:off x="3958691" y="4434829"/>
            <a:ext cx="1226618" cy="59420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>
                <a:latin typeface="휴먼모음T" panose="02030504000101010101" pitchFamily="18" charset="-127"/>
                <a:ea typeface="휴먼모음T" panose="02030504000101010101" pitchFamily="18" charset="-127"/>
              </a:rPr>
              <a:t>라즈베리파이</a:t>
            </a:r>
            <a:endParaRPr lang="en-US" altLang="ko-KR" sz="1400" b="1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1400" b="1">
                <a:latin typeface="휴먼모음T" panose="02030504000101010101" pitchFamily="18" charset="-127"/>
                <a:ea typeface="휴먼모음T" panose="02030504000101010101" pitchFamily="18" charset="-127"/>
              </a:rPr>
              <a:t>Raspberry Pi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74510D-55A6-42DF-A2B5-E2003F3BAB3E}"/>
              </a:ext>
            </a:extLst>
          </p:cNvPr>
          <p:cNvSpPr txBox="1"/>
          <p:nvPr/>
        </p:nvSpPr>
        <p:spPr>
          <a:xfrm>
            <a:off x="6753419" y="4434829"/>
            <a:ext cx="1616148" cy="59420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b="1">
                <a:latin typeface="휴먼모음T" panose="02030504000101010101" pitchFamily="18" charset="-127"/>
                <a:ea typeface="휴먼모음T" panose="02030504000101010101" pitchFamily="18" charset="-127"/>
              </a:rPr>
              <a:t>비글본블랙</a:t>
            </a:r>
            <a:br>
              <a:rPr lang="en-US" altLang="ko-KR" sz="1400" b="1"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en-US" altLang="ko-KR" sz="1400" b="1">
                <a:latin typeface="휴먼모음T" panose="02030504000101010101" pitchFamily="18" charset="-127"/>
                <a:ea typeface="휴먼모음T" panose="02030504000101010101" pitchFamily="18" charset="-127"/>
              </a:rPr>
              <a:t>BeagleBone Black</a:t>
            </a:r>
          </a:p>
        </p:txBody>
      </p:sp>
    </p:spTree>
    <p:extLst>
      <p:ext uri="{BB962C8B-B14F-4D97-AF65-F5344CB8AC3E}">
        <p14:creationId xmlns:p14="http://schemas.microsoft.com/office/powerpoint/2010/main" val="26032618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2B4703-73ED-47E6-93C2-CEDBDE6818C4}"/>
              </a:ext>
            </a:extLst>
          </p:cNvPr>
          <p:cNvSpPr/>
          <p:nvPr/>
        </p:nvSpPr>
        <p:spPr>
          <a:xfrm flipV="1">
            <a:off x="0" y="0"/>
            <a:ext cx="9144000" cy="746877"/>
          </a:xfrm>
          <a:prstGeom prst="rect">
            <a:avLst/>
          </a:prstGeom>
          <a:solidFill>
            <a:srgbClr val="002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8" descr="íì´íì ëí ì´ë¯¸ì§ ê²ìê²°ê³¼">
            <a:extLst>
              <a:ext uri="{FF2B5EF4-FFF2-40B4-BE49-F238E27FC236}">
                <a16:creationId xmlns:a16="http://schemas.microsoft.com/office/drawing/2014/main" id="{0CB14C07-3D94-45EF-8086-20ADF4307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265" y="6197158"/>
            <a:ext cx="505141" cy="50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2CFED4C-9D30-491E-A63C-BCA669C7417D}"/>
              </a:ext>
            </a:extLst>
          </p:cNvPr>
          <p:cNvSpPr/>
          <p:nvPr/>
        </p:nvSpPr>
        <p:spPr>
          <a:xfrm>
            <a:off x="1413207" y="187136"/>
            <a:ext cx="6724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LED </a:t>
            </a:r>
            <a:r>
              <a:rPr lang="ko-KR" altLang="en-US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제어</a:t>
            </a:r>
            <a:endParaRPr lang="ko-KR" altLang="en-US" sz="120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4C4E786-D9E5-4344-9768-E6487476F22F}"/>
              </a:ext>
            </a:extLst>
          </p:cNvPr>
          <p:cNvGrpSpPr/>
          <p:nvPr/>
        </p:nvGrpSpPr>
        <p:grpSpPr>
          <a:xfrm>
            <a:off x="1734671" y="1050040"/>
            <a:ext cx="6081184" cy="4630074"/>
            <a:chOff x="1090568" y="981094"/>
            <a:chExt cx="7189364" cy="5473817"/>
          </a:xfrm>
        </p:grpSpPr>
        <p:pic>
          <p:nvPicPr>
            <p:cNvPr id="9218" name="Picture 2" descr="ë¼ì¦ë² ë¦¬íì´ ledì ëí ì´ë¯¸ì§ ê²ìê²°ê³¼">
              <a:extLst>
                <a:ext uri="{FF2B5EF4-FFF2-40B4-BE49-F238E27FC236}">
                  <a16:creationId xmlns:a16="http://schemas.microsoft.com/office/drawing/2014/main" id="{A7733D3F-D5D5-4950-8CAE-98B6E30917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0568" y="1118052"/>
              <a:ext cx="7046752" cy="5264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A2C0C0A-083E-4CD0-BFE2-1CA3E96CE11A}"/>
                </a:ext>
              </a:extLst>
            </p:cNvPr>
            <p:cNvSpPr/>
            <p:nvPr/>
          </p:nvSpPr>
          <p:spPr>
            <a:xfrm>
              <a:off x="8128931" y="981094"/>
              <a:ext cx="151001" cy="52160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6F8104D-E9B3-47FC-ADB4-1F6A63A52F30}"/>
                </a:ext>
              </a:extLst>
            </p:cNvPr>
            <p:cNvSpPr/>
            <p:nvPr/>
          </p:nvSpPr>
          <p:spPr>
            <a:xfrm>
              <a:off x="6886444" y="5834124"/>
              <a:ext cx="1317987" cy="6207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F3EF8D-6212-4F24-BDE7-BB4AE203E79E}"/>
              </a:ext>
            </a:extLst>
          </p:cNvPr>
          <p:cNvSpPr/>
          <p:nvPr/>
        </p:nvSpPr>
        <p:spPr>
          <a:xfrm>
            <a:off x="0" y="5680113"/>
            <a:ext cx="9144000" cy="4689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6165C632-6A53-4EAE-B704-497CF6A91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9818" y="5605797"/>
            <a:ext cx="7077501" cy="452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04723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6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Arial" panose="020B0604020202020204" pitchFamily="34" charset="0"/>
              </a:rPr>
              <a:t>준비 </a:t>
            </a:r>
            <a:r>
              <a:rPr kumimoji="0" lang="en-US" altLang="ko-KR" sz="16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en-US" sz="16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Arial" panose="020B0604020202020204" pitchFamily="34" charset="0"/>
              </a:rPr>
              <a:t>라즈베리파이</a:t>
            </a:r>
            <a:r>
              <a:rPr kumimoji="0" lang="en-US" altLang="ko-KR" sz="16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en-US" sz="16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Arial" panose="020B0604020202020204" pitchFamily="34" charset="0"/>
              </a:rPr>
              <a:t>브레드보드</a:t>
            </a:r>
            <a:r>
              <a:rPr kumimoji="0" lang="en-US" altLang="ko-KR" sz="16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en-US" sz="16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Arial" panose="020B0604020202020204" pitchFamily="34" charset="0"/>
              </a:rPr>
              <a:t>점퍼케이블</a:t>
            </a:r>
            <a:r>
              <a:rPr kumimoji="0" lang="en-US" altLang="ko-KR" sz="16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Arial" panose="020B0604020202020204" pitchFamily="34" charset="0"/>
              </a:rPr>
              <a:t>, L</a:t>
            </a:r>
            <a:r>
              <a:rPr lang="en-US" altLang="ko-KR" sz="1600">
                <a:solidFill>
                  <a:prstClr val="black"/>
                </a:solidFill>
                <a:latin typeface="Arial" panose="020B0604020202020204" pitchFamily="34" charset="0"/>
              </a:rPr>
              <a:t>ED</a:t>
            </a:r>
            <a:endParaRPr kumimoji="0" lang="en-US" altLang="ko-KR" sz="1600" b="0" i="0" u="none" strike="noStrike" cap="none" normalizeH="0" baseline="0">
              <a:ln>
                <a:noFill/>
              </a:ln>
              <a:solidFill>
                <a:prstClr val="black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4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2B4703-73ED-47E6-93C2-CEDBDE6818C4}"/>
              </a:ext>
            </a:extLst>
          </p:cNvPr>
          <p:cNvSpPr/>
          <p:nvPr/>
        </p:nvSpPr>
        <p:spPr>
          <a:xfrm flipV="1">
            <a:off x="0" y="0"/>
            <a:ext cx="9144000" cy="746877"/>
          </a:xfrm>
          <a:prstGeom prst="rect">
            <a:avLst/>
          </a:prstGeom>
          <a:solidFill>
            <a:srgbClr val="002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8" descr="íì´íì ëí ì´ë¯¸ì§ ê²ìê²°ê³¼">
            <a:extLst>
              <a:ext uri="{FF2B5EF4-FFF2-40B4-BE49-F238E27FC236}">
                <a16:creationId xmlns:a16="http://schemas.microsoft.com/office/drawing/2014/main" id="{0CB14C07-3D94-45EF-8086-20ADF4307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265" y="6197158"/>
            <a:ext cx="505141" cy="50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2CFED4C-9D30-491E-A63C-BCA669C7417D}"/>
              </a:ext>
            </a:extLst>
          </p:cNvPr>
          <p:cNvSpPr/>
          <p:nvPr/>
        </p:nvSpPr>
        <p:spPr>
          <a:xfrm>
            <a:off x="1413207" y="187136"/>
            <a:ext cx="6724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LED </a:t>
            </a:r>
            <a:r>
              <a:rPr lang="ko-KR" altLang="en-US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제어 </a:t>
            </a:r>
            <a:r>
              <a:rPr lang="en-US" altLang="ko-KR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gpio</a:t>
            </a:r>
            <a:endParaRPr lang="ko-KR" altLang="en-US" sz="120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3E92AB-79FC-43F7-AEE4-F1A52B7D8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38445"/>
            <a:ext cx="9144000" cy="438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031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2B4703-73ED-47E6-93C2-CEDBDE6818C4}"/>
              </a:ext>
            </a:extLst>
          </p:cNvPr>
          <p:cNvSpPr/>
          <p:nvPr/>
        </p:nvSpPr>
        <p:spPr>
          <a:xfrm flipV="1">
            <a:off x="0" y="0"/>
            <a:ext cx="9144000" cy="746877"/>
          </a:xfrm>
          <a:prstGeom prst="rect">
            <a:avLst/>
          </a:prstGeom>
          <a:solidFill>
            <a:srgbClr val="002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8" descr="íì´íì ëí ì´ë¯¸ì§ ê²ìê²°ê³¼">
            <a:extLst>
              <a:ext uri="{FF2B5EF4-FFF2-40B4-BE49-F238E27FC236}">
                <a16:creationId xmlns:a16="http://schemas.microsoft.com/office/drawing/2014/main" id="{0CB14C07-3D94-45EF-8086-20ADF4307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265" y="6197158"/>
            <a:ext cx="505141" cy="50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2CFED4C-9D30-491E-A63C-BCA669C7417D}"/>
              </a:ext>
            </a:extLst>
          </p:cNvPr>
          <p:cNvSpPr/>
          <p:nvPr/>
        </p:nvSpPr>
        <p:spPr>
          <a:xfrm>
            <a:off x="1413207" y="187136"/>
            <a:ext cx="6724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LED </a:t>
            </a:r>
            <a:r>
              <a:rPr lang="ko-KR" altLang="en-US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제어 </a:t>
            </a:r>
            <a:r>
              <a:rPr lang="en-US" altLang="ko-KR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wiringpi-node</a:t>
            </a:r>
            <a:endParaRPr lang="ko-KR" altLang="en-US" sz="120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D23AE2-AB04-4B49-B953-7A03D235CA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032169"/>
            <a:ext cx="9151325" cy="311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851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2B4703-73ED-47E6-93C2-CEDBDE6818C4}"/>
              </a:ext>
            </a:extLst>
          </p:cNvPr>
          <p:cNvSpPr/>
          <p:nvPr/>
        </p:nvSpPr>
        <p:spPr>
          <a:xfrm flipV="1">
            <a:off x="0" y="0"/>
            <a:ext cx="9144000" cy="746877"/>
          </a:xfrm>
          <a:prstGeom prst="rect">
            <a:avLst/>
          </a:prstGeom>
          <a:solidFill>
            <a:srgbClr val="002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8" descr="íì´íì ëí ì´ë¯¸ì§ ê²ìê²°ê³¼">
            <a:extLst>
              <a:ext uri="{FF2B5EF4-FFF2-40B4-BE49-F238E27FC236}">
                <a16:creationId xmlns:a16="http://schemas.microsoft.com/office/drawing/2014/main" id="{0CB14C07-3D94-45EF-8086-20ADF4307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265" y="6197158"/>
            <a:ext cx="505141" cy="50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2CFED4C-9D30-491E-A63C-BCA669C7417D}"/>
              </a:ext>
            </a:extLst>
          </p:cNvPr>
          <p:cNvSpPr/>
          <p:nvPr/>
        </p:nvSpPr>
        <p:spPr>
          <a:xfrm>
            <a:off x="1413207" y="187136"/>
            <a:ext cx="6724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인체감지 센서</a:t>
            </a:r>
            <a:r>
              <a:rPr lang="en-US" altLang="ko-KR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제어</a:t>
            </a:r>
            <a:endParaRPr lang="ko-KR" altLang="en-US" sz="120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070B858-975B-423A-9D80-393EC29BB96C}"/>
              </a:ext>
            </a:extLst>
          </p:cNvPr>
          <p:cNvGrpSpPr/>
          <p:nvPr/>
        </p:nvGrpSpPr>
        <p:grpSpPr>
          <a:xfrm>
            <a:off x="1104900" y="1395413"/>
            <a:ext cx="7252365" cy="4304489"/>
            <a:chOff x="1104900" y="1395413"/>
            <a:chExt cx="7252365" cy="4304489"/>
          </a:xfrm>
        </p:grpSpPr>
        <p:pic>
          <p:nvPicPr>
            <p:cNvPr id="11266" name="Picture 2" descr="ë¼ì¦ë² ë¦¬íì´ ì¸ì²´ê°ì§ì¼ìì ëí ì´ë¯¸ì§ ê²ìê²°ê³¼">
              <a:extLst>
                <a:ext uri="{FF2B5EF4-FFF2-40B4-BE49-F238E27FC236}">
                  <a16:creationId xmlns:a16="http://schemas.microsoft.com/office/drawing/2014/main" id="{BCA7C456-A29D-45C8-AA12-736CF13D8D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4900" y="1395413"/>
              <a:ext cx="6934200" cy="406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7B4FB5C-64B8-4CF9-8A78-A78869A41912}"/>
                </a:ext>
              </a:extLst>
            </p:cNvPr>
            <p:cNvSpPr/>
            <p:nvPr/>
          </p:nvSpPr>
          <p:spPr>
            <a:xfrm>
              <a:off x="7039278" y="5079115"/>
              <a:ext cx="1317987" cy="6207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25A1087-4B35-48D1-B394-3FE97198EEAA}"/>
              </a:ext>
            </a:extLst>
          </p:cNvPr>
          <p:cNvSpPr/>
          <p:nvPr/>
        </p:nvSpPr>
        <p:spPr>
          <a:xfrm>
            <a:off x="0" y="5680113"/>
            <a:ext cx="9144000" cy="4689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078BBA6C-52AF-4577-83C1-9F4373332F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9818" y="5605797"/>
            <a:ext cx="7077501" cy="452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04723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6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Arial" panose="020B0604020202020204" pitchFamily="34" charset="0"/>
              </a:rPr>
              <a:t>준비 </a:t>
            </a:r>
            <a:r>
              <a:rPr kumimoji="0" lang="en-US" altLang="ko-KR" sz="16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en-US" sz="16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Arial" panose="020B0604020202020204" pitchFamily="34" charset="0"/>
              </a:rPr>
              <a:t>라즈베리파이</a:t>
            </a:r>
            <a:r>
              <a:rPr kumimoji="0" lang="en-US" altLang="ko-KR" sz="16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en-US" sz="16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Arial" panose="020B0604020202020204" pitchFamily="34" charset="0"/>
              </a:rPr>
              <a:t>브레드보드</a:t>
            </a:r>
            <a:r>
              <a:rPr kumimoji="0" lang="en-US" altLang="ko-KR" sz="16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en-US" sz="16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Arial" panose="020B0604020202020204" pitchFamily="34" charset="0"/>
              </a:rPr>
              <a:t>점퍼케이블</a:t>
            </a:r>
            <a:r>
              <a:rPr kumimoji="0" lang="en-US" altLang="ko-KR" sz="16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Arial" panose="020B0604020202020204" pitchFamily="34" charset="0"/>
              </a:rPr>
              <a:t>, Gravity PIR </a:t>
            </a:r>
            <a:r>
              <a:rPr kumimoji="0" lang="ko-KR" altLang="en-US" sz="16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Arial" panose="020B0604020202020204" pitchFamily="34" charset="0"/>
              </a:rPr>
              <a:t>센서</a:t>
            </a:r>
            <a:endParaRPr kumimoji="0" lang="en-US" altLang="ko-KR" sz="1600" b="0" i="0" u="none" strike="noStrike" cap="none" normalizeH="0" baseline="0">
              <a:ln>
                <a:noFill/>
              </a:ln>
              <a:solidFill>
                <a:prstClr val="black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2896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2B4703-73ED-47E6-93C2-CEDBDE6818C4}"/>
              </a:ext>
            </a:extLst>
          </p:cNvPr>
          <p:cNvSpPr/>
          <p:nvPr/>
        </p:nvSpPr>
        <p:spPr>
          <a:xfrm flipV="1">
            <a:off x="0" y="0"/>
            <a:ext cx="9144000" cy="746877"/>
          </a:xfrm>
          <a:prstGeom prst="rect">
            <a:avLst/>
          </a:prstGeom>
          <a:solidFill>
            <a:srgbClr val="002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8" descr="íì´íì ëí ì´ë¯¸ì§ ê²ìê²°ê³¼">
            <a:extLst>
              <a:ext uri="{FF2B5EF4-FFF2-40B4-BE49-F238E27FC236}">
                <a16:creationId xmlns:a16="http://schemas.microsoft.com/office/drawing/2014/main" id="{0CB14C07-3D94-45EF-8086-20ADF4307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265" y="6197158"/>
            <a:ext cx="505141" cy="50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2CFED4C-9D30-491E-A63C-BCA669C7417D}"/>
              </a:ext>
            </a:extLst>
          </p:cNvPr>
          <p:cNvSpPr/>
          <p:nvPr/>
        </p:nvSpPr>
        <p:spPr>
          <a:xfrm>
            <a:off x="1413207" y="187136"/>
            <a:ext cx="6724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초음파 센서</a:t>
            </a:r>
            <a:r>
              <a:rPr lang="en-US" altLang="ko-KR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제어</a:t>
            </a:r>
            <a:endParaRPr lang="ko-KR" altLang="en-US" sz="120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0B6BB82-B4F8-4767-B167-C72DDBADAFC4}"/>
              </a:ext>
            </a:extLst>
          </p:cNvPr>
          <p:cNvGrpSpPr/>
          <p:nvPr/>
        </p:nvGrpSpPr>
        <p:grpSpPr>
          <a:xfrm>
            <a:off x="1545568" y="1124451"/>
            <a:ext cx="6052864" cy="4507613"/>
            <a:chOff x="1238250" y="1015558"/>
            <a:chExt cx="7119015" cy="5301584"/>
          </a:xfrm>
        </p:grpSpPr>
        <p:pic>
          <p:nvPicPr>
            <p:cNvPr id="10244" name="Picture 4" descr="ë¼ì¦ë² ë¦¬íì´ ì´ìí ì¼ìì ëí ì´ë¯¸ì§ ê²ìê²°ê³¼">
              <a:extLst>
                <a:ext uri="{FF2B5EF4-FFF2-40B4-BE49-F238E27FC236}">
                  <a16:creationId xmlns:a16="http://schemas.microsoft.com/office/drawing/2014/main" id="{F8E2C9F3-B850-4CE9-9C1D-61EEBA7F6B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8250" y="1015558"/>
              <a:ext cx="6667500" cy="518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B20B8E2-BA6D-4E56-ACA3-A995BBA4369F}"/>
                </a:ext>
              </a:extLst>
            </p:cNvPr>
            <p:cNvSpPr/>
            <p:nvPr/>
          </p:nvSpPr>
          <p:spPr>
            <a:xfrm>
              <a:off x="7039278" y="5696355"/>
              <a:ext cx="1317987" cy="6207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2FC136-3A60-41DA-A0E4-5249B0D60288}"/>
              </a:ext>
            </a:extLst>
          </p:cNvPr>
          <p:cNvSpPr/>
          <p:nvPr/>
        </p:nvSpPr>
        <p:spPr>
          <a:xfrm>
            <a:off x="0" y="5680113"/>
            <a:ext cx="9144000" cy="4689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377F9196-699E-48D5-9877-7644189B5A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9818" y="5605797"/>
            <a:ext cx="7077501" cy="452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04723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6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Arial" panose="020B0604020202020204" pitchFamily="34" charset="0"/>
              </a:rPr>
              <a:t>준비 </a:t>
            </a:r>
            <a:r>
              <a:rPr kumimoji="0" lang="en-US" altLang="ko-KR" sz="16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en-US" sz="16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Arial" panose="020B0604020202020204" pitchFamily="34" charset="0"/>
              </a:rPr>
              <a:t>라즈베리파이</a:t>
            </a:r>
            <a:r>
              <a:rPr kumimoji="0" lang="en-US" altLang="ko-KR" sz="16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en-US" sz="16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Arial" panose="020B0604020202020204" pitchFamily="34" charset="0"/>
              </a:rPr>
              <a:t>브레드보드</a:t>
            </a:r>
            <a:r>
              <a:rPr kumimoji="0" lang="en-US" altLang="ko-KR" sz="16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en-US" sz="16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Arial" panose="020B0604020202020204" pitchFamily="34" charset="0"/>
              </a:rPr>
              <a:t>점퍼케이블</a:t>
            </a:r>
            <a:r>
              <a:rPr kumimoji="0" lang="en-US" altLang="ko-KR" sz="16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ko-KR" sz="1600">
                <a:solidFill>
                  <a:prstClr val="black"/>
                </a:solidFill>
                <a:latin typeface="Arial" panose="020B0604020202020204" pitchFamily="34" charset="0"/>
              </a:rPr>
              <a:t>HC-SR04</a:t>
            </a:r>
            <a:r>
              <a:rPr lang="ko-KR" altLang="en-US" sz="1600">
                <a:solidFill>
                  <a:prstClr val="black"/>
                </a:solidFill>
                <a:latin typeface="Arial" panose="020B0604020202020204" pitchFamily="34" charset="0"/>
              </a:rPr>
              <a:t> 센서</a:t>
            </a:r>
            <a:endParaRPr kumimoji="0" lang="en-US" altLang="ko-KR" sz="1600" b="0" i="0" u="none" strike="noStrike" cap="none" normalizeH="0" baseline="0">
              <a:ln>
                <a:noFill/>
              </a:ln>
              <a:solidFill>
                <a:prstClr val="black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4396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0BD9BE0-F5CC-4078-B957-5735EE28CB39}"/>
              </a:ext>
            </a:extLst>
          </p:cNvPr>
          <p:cNvSpPr/>
          <p:nvPr/>
        </p:nvSpPr>
        <p:spPr>
          <a:xfrm>
            <a:off x="0" y="0"/>
            <a:ext cx="9144000" cy="6858001"/>
          </a:xfrm>
          <a:prstGeom prst="rect">
            <a:avLst/>
          </a:prstGeom>
          <a:solidFill>
            <a:srgbClr val="002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9B01DF-F622-4AAA-A9FA-8D2060E91F5F}"/>
              </a:ext>
            </a:extLst>
          </p:cNvPr>
          <p:cNvSpPr txBox="1"/>
          <p:nvPr/>
        </p:nvSpPr>
        <p:spPr>
          <a:xfrm>
            <a:off x="3650113" y="2921168"/>
            <a:ext cx="18437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심</a:t>
            </a:r>
            <a:r>
              <a:rPr lang="en-US" altLang="ko-KR" sz="6000" b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6000" b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화</a:t>
            </a:r>
            <a:endParaRPr lang="en-US" altLang="ko-KR" sz="6000" b="1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40818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3963B5F-A02F-471B-83EF-8C9AB4320463}"/>
              </a:ext>
            </a:extLst>
          </p:cNvPr>
          <p:cNvSpPr/>
          <p:nvPr/>
        </p:nvSpPr>
        <p:spPr>
          <a:xfrm flipV="1">
            <a:off x="0" y="0"/>
            <a:ext cx="9144000" cy="746877"/>
          </a:xfrm>
          <a:prstGeom prst="rect">
            <a:avLst/>
          </a:prstGeom>
          <a:solidFill>
            <a:srgbClr val="A40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77A2D6-A4C3-43AC-A49D-6AF13A7F3AB9}"/>
              </a:ext>
            </a:extLst>
          </p:cNvPr>
          <p:cNvSpPr txBox="1"/>
          <p:nvPr/>
        </p:nvSpPr>
        <p:spPr>
          <a:xfrm>
            <a:off x="270203" y="205425"/>
            <a:ext cx="5743880" cy="46166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7. </a:t>
            </a:r>
            <a:r>
              <a:rPr lang="ko-KR" altLang="en-US" sz="2400" b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라즈베리파이 전력선 통신을 통한 기기제어</a:t>
            </a:r>
          </a:p>
        </p:txBody>
      </p:sp>
      <p:pic>
        <p:nvPicPr>
          <p:cNvPr id="6" name="Picture 8" descr="íì´íì ëí ì´ë¯¸ì§ ê²ìê²°ê³¼">
            <a:extLst>
              <a:ext uri="{FF2B5EF4-FFF2-40B4-BE49-F238E27FC236}">
                <a16:creationId xmlns:a16="http://schemas.microsoft.com/office/drawing/2014/main" id="{48A152E0-E38B-441D-A0F3-611787E5C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265" y="6197158"/>
            <a:ext cx="505141" cy="50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E8052626-C910-49CA-B012-16AE6502EE0D}"/>
              </a:ext>
            </a:extLst>
          </p:cNvPr>
          <p:cNvGrpSpPr/>
          <p:nvPr/>
        </p:nvGrpSpPr>
        <p:grpSpPr>
          <a:xfrm>
            <a:off x="2128338" y="971905"/>
            <a:ext cx="5497253" cy="4860363"/>
            <a:chOff x="1434500" y="1117624"/>
            <a:chExt cx="6191092" cy="5473817"/>
          </a:xfrm>
        </p:grpSpPr>
        <p:pic>
          <p:nvPicPr>
            <p:cNvPr id="8" name="Picture 2" descr="ë¼ì¦ë² ë¦¬íì´ ìë³´ëª¨í°ì ëí ì´ë¯¸ì§ ê²ìê²°ê³¼">
              <a:extLst>
                <a:ext uri="{FF2B5EF4-FFF2-40B4-BE49-F238E27FC236}">
                  <a16:creationId xmlns:a16="http://schemas.microsoft.com/office/drawing/2014/main" id="{2F80FA0D-E1F7-4176-98B9-FC9D6EC3AC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4500" y="1201514"/>
              <a:ext cx="6045654" cy="4995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C55D4A6-17EF-4333-9889-1E5EE8862F42}"/>
                </a:ext>
              </a:extLst>
            </p:cNvPr>
            <p:cNvSpPr/>
            <p:nvPr/>
          </p:nvSpPr>
          <p:spPr>
            <a:xfrm>
              <a:off x="7474591" y="1117624"/>
              <a:ext cx="151001" cy="52160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A375360-6C31-4881-80E5-CC54E7AC567E}"/>
                </a:ext>
              </a:extLst>
            </p:cNvPr>
            <p:cNvSpPr/>
            <p:nvPr/>
          </p:nvSpPr>
          <p:spPr>
            <a:xfrm>
              <a:off x="6240493" y="5970654"/>
              <a:ext cx="1317987" cy="6207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75D2F9B-6426-4F4F-AB2B-9D9E0923AF65}"/>
              </a:ext>
            </a:extLst>
          </p:cNvPr>
          <p:cNvSpPr/>
          <p:nvPr/>
        </p:nvSpPr>
        <p:spPr>
          <a:xfrm>
            <a:off x="0" y="5680113"/>
            <a:ext cx="9144000" cy="4689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3125B7CC-60A2-4663-8F0C-42A194F76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9818" y="5605797"/>
            <a:ext cx="7077501" cy="452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04723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6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Arial" panose="020B0604020202020204" pitchFamily="34" charset="0"/>
              </a:rPr>
              <a:t>준비 </a:t>
            </a:r>
            <a:r>
              <a:rPr kumimoji="0" lang="en-US" altLang="ko-KR" sz="16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en-US" sz="16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Arial" panose="020B0604020202020204" pitchFamily="34" charset="0"/>
              </a:rPr>
              <a:t>라즈베리파이</a:t>
            </a:r>
            <a:r>
              <a:rPr kumimoji="0" lang="en-US" altLang="ko-KR" sz="16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en-US" sz="16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Arial" panose="020B0604020202020204" pitchFamily="34" charset="0"/>
              </a:rPr>
              <a:t>브레드보드</a:t>
            </a:r>
            <a:r>
              <a:rPr kumimoji="0" lang="en-US" altLang="ko-KR" sz="16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en-US" sz="16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Arial" panose="020B0604020202020204" pitchFamily="34" charset="0"/>
              </a:rPr>
              <a:t>점퍼케이블</a:t>
            </a:r>
            <a:r>
              <a:rPr kumimoji="0" lang="en-US" altLang="ko-KR" sz="16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en-US" sz="16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Arial" panose="020B0604020202020204" pitchFamily="34" charset="0"/>
              </a:rPr>
              <a:t>서보 모터 </a:t>
            </a:r>
            <a:r>
              <a:rPr kumimoji="0" lang="en-US" altLang="ko-KR" sz="16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Arial" panose="020B0604020202020204" pitchFamily="34" charset="0"/>
              </a:rPr>
              <a:t>SG90</a:t>
            </a:r>
          </a:p>
        </p:txBody>
      </p:sp>
    </p:spTree>
    <p:extLst>
      <p:ext uri="{BB962C8B-B14F-4D97-AF65-F5344CB8AC3E}">
        <p14:creationId xmlns:p14="http://schemas.microsoft.com/office/powerpoint/2010/main" val="18627959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0BD9BE0-F5CC-4078-B957-5735EE28CB39}"/>
              </a:ext>
            </a:extLst>
          </p:cNvPr>
          <p:cNvSpPr/>
          <p:nvPr/>
        </p:nvSpPr>
        <p:spPr>
          <a:xfrm>
            <a:off x="0" y="0"/>
            <a:ext cx="9144000" cy="6858001"/>
          </a:xfrm>
          <a:prstGeom prst="rect">
            <a:avLst/>
          </a:prstGeom>
          <a:solidFill>
            <a:srgbClr val="002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AF791A-5772-4925-9252-1CCF867B5960}"/>
              </a:ext>
            </a:extLst>
          </p:cNvPr>
          <p:cNvSpPr txBox="1"/>
          <p:nvPr/>
        </p:nvSpPr>
        <p:spPr>
          <a:xfrm>
            <a:off x="3650113" y="1240868"/>
            <a:ext cx="18437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실 습</a:t>
            </a:r>
            <a:endParaRPr lang="en-US" altLang="ko-KR" sz="6000" b="1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527C39-6F7E-4ADB-B498-49C93542F076}"/>
              </a:ext>
            </a:extLst>
          </p:cNvPr>
          <p:cNvSpPr txBox="1"/>
          <p:nvPr/>
        </p:nvSpPr>
        <p:spPr>
          <a:xfrm>
            <a:off x="3296660" y="2509485"/>
            <a:ext cx="2550698" cy="509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서브 모터 제어하기</a:t>
            </a:r>
            <a:endParaRPr lang="en-US" altLang="ko-KR" sz="240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69128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0BD9BE0-F5CC-4078-B957-5735EE28CB39}"/>
              </a:ext>
            </a:extLst>
          </p:cNvPr>
          <p:cNvSpPr/>
          <p:nvPr/>
        </p:nvSpPr>
        <p:spPr>
          <a:xfrm>
            <a:off x="0" y="0"/>
            <a:ext cx="9144000" cy="6858001"/>
          </a:xfrm>
          <a:prstGeom prst="rect">
            <a:avLst/>
          </a:prstGeom>
          <a:solidFill>
            <a:srgbClr val="A40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B9BEF9-B462-4146-8E44-ECD0416332D1}"/>
              </a:ext>
            </a:extLst>
          </p:cNvPr>
          <p:cNvSpPr txBox="1"/>
          <p:nvPr/>
        </p:nvSpPr>
        <p:spPr>
          <a:xfrm>
            <a:off x="3800795" y="2921168"/>
            <a:ext cx="15424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Q A</a:t>
            </a:r>
          </a:p>
        </p:txBody>
      </p:sp>
    </p:spTree>
    <p:extLst>
      <p:ext uri="{BB962C8B-B14F-4D97-AF65-F5344CB8AC3E}">
        <p14:creationId xmlns:p14="http://schemas.microsoft.com/office/powerpoint/2010/main" val="18530869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3963B5F-A02F-471B-83EF-8C9AB4320463}"/>
              </a:ext>
            </a:extLst>
          </p:cNvPr>
          <p:cNvSpPr/>
          <p:nvPr/>
        </p:nvSpPr>
        <p:spPr>
          <a:xfrm flipV="1">
            <a:off x="0" y="0"/>
            <a:ext cx="9144000" cy="746877"/>
          </a:xfrm>
          <a:prstGeom prst="rect">
            <a:avLst/>
          </a:prstGeom>
          <a:solidFill>
            <a:srgbClr val="A40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77A2D6-A4C3-43AC-A49D-6AF13A7F3AB9}"/>
              </a:ext>
            </a:extLst>
          </p:cNvPr>
          <p:cNvSpPr txBox="1"/>
          <p:nvPr/>
        </p:nvSpPr>
        <p:spPr>
          <a:xfrm>
            <a:off x="270203" y="205425"/>
            <a:ext cx="5246949" cy="46166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8. </a:t>
            </a:r>
            <a:r>
              <a:rPr lang="ko-KR" altLang="en-US" sz="2400" b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라즈베리파이 에너지 관리 시스템 개발</a:t>
            </a:r>
          </a:p>
        </p:txBody>
      </p:sp>
      <p:pic>
        <p:nvPicPr>
          <p:cNvPr id="6" name="Picture 8" descr="íì´íì ëí ì´ë¯¸ì§ ê²ìê²°ê³¼">
            <a:extLst>
              <a:ext uri="{FF2B5EF4-FFF2-40B4-BE49-F238E27FC236}">
                <a16:creationId xmlns:a16="http://schemas.microsoft.com/office/drawing/2014/main" id="{6D39FADE-AC73-4E83-B1E4-52F074472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265" y="6197158"/>
            <a:ext cx="505141" cy="50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9A07DE3-9B6E-451F-B8B7-A58F8DEF8DC9}"/>
              </a:ext>
            </a:extLst>
          </p:cNvPr>
          <p:cNvGrpSpPr/>
          <p:nvPr/>
        </p:nvGrpSpPr>
        <p:grpSpPr>
          <a:xfrm>
            <a:off x="1791493" y="1409351"/>
            <a:ext cx="5561013" cy="4363428"/>
            <a:chOff x="1379639" y="1560353"/>
            <a:chExt cx="5561013" cy="4363428"/>
          </a:xfrm>
        </p:grpSpPr>
        <p:pic>
          <p:nvPicPr>
            <p:cNvPr id="13314" name="Picture 2" descr="ë¼ì¦ë² ë¦¬íì´ ìì¤íì ëí ì´ë¯¸ì§ ê²ìê²°ê³¼">
              <a:extLst>
                <a:ext uri="{FF2B5EF4-FFF2-40B4-BE49-F238E27FC236}">
                  <a16:creationId xmlns:a16="http://schemas.microsoft.com/office/drawing/2014/main" id="{7106C654-66B1-4986-94C2-A925EDB8C6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070" b="8257"/>
            <a:stretch/>
          </p:blipFill>
          <p:spPr bwMode="auto">
            <a:xfrm>
              <a:off x="1379639" y="1560353"/>
              <a:ext cx="5561013" cy="4160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C788D2A-A712-4730-AACD-61921B51A9F0}"/>
                </a:ext>
              </a:extLst>
            </p:cNvPr>
            <p:cNvSpPr/>
            <p:nvPr/>
          </p:nvSpPr>
          <p:spPr>
            <a:xfrm>
              <a:off x="5862988" y="5518802"/>
              <a:ext cx="789481" cy="4049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7646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3963B5F-A02F-471B-83EF-8C9AB4320463}"/>
              </a:ext>
            </a:extLst>
          </p:cNvPr>
          <p:cNvSpPr/>
          <p:nvPr/>
        </p:nvSpPr>
        <p:spPr>
          <a:xfrm flipV="1">
            <a:off x="0" y="0"/>
            <a:ext cx="9144000" cy="746877"/>
          </a:xfrm>
          <a:prstGeom prst="rect">
            <a:avLst/>
          </a:prstGeom>
          <a:solidFill>
            <a:srgbClr val="A40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77A2D6-A4C3-43AC-A49D-6AF13A7F3AB9}"/>
              </a:ext>
            </a:extLst>
          </p:cNvPr>
          <p:cNvSpPr txBox="1"/>
          <p:nvPr/>
        </p:nvSpPr>
        <p:spPr>
          <a:xfrm>
            <a:off x="270203" y="205425"/>
            <a:ext cx="1021433" cy="46166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1. IoT</a:t>
            </a:r>
            <a:endParaRPr lang="ko-KR" altLang="en-US" sz="2400" b="1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6" name="Picture 8" descr="íì´íì ëí ì´ë¯¸ì§ ê²ìê²°ê³¼">
            <a:extLst>
              <a:ext uri="{FF2B5EF4-FFF2-40B4-BE49-F238E27FC236}">
                <a16:creationId xmlns:a16="http://schemas.microsoft.com/office/drawing/2014/main" id="{B15950F4-C5EE-4062-B15B-3FE4E3665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265" y="6197158"/>
            <a:ext cx="505141" cy="50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ìëì´ë¸ì ëí ì´ë¯¸ì§ ê²ìê²°ê³¼">
            <a:extLst>
              <a:ext uri="{FF2B5EF4-FFF2-40B4-BE49-F238E27FC236}">
                <a16:creationId xmlns:a16="http://schemas.microsoft.com/office/drawing/2014/main" id="{55289536-8384-4A22-A617-12BF132A9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991" y="4683794"/>
            <a:ext cx="1458416" cy="145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ë¼ì¦ë² ë¦¬íì´ì ëí ì´ë¯¸ì§ ê²ìê²°ê³¼">
            <a:extLst>
              <a:ext uri="{FF2B5EF4-FFF2-40B4-BE49-F238E27FC236}">
                <a16:creationId xmlns:a16="http://schemas.microsoft.com/office/drawing/2014/main" id="{322D1EB3-CA96-4BAF-889F-183AC8CDA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370" y="4891679"/>
            <a:ext cx="1764478" cy="104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ê´ë ¨ ì´ë¯¸ì§">
            <a:extLst>
              <a:ext uri="{FF2B5EF4-FFF2-40B4-BE49-F238E27FC236}">
                <a16:creationId xmlns:a16="http://schemas.microsoft.com/office/drawing/2014/main" id="{A9E68B19-4F4F-4190-BF10-4CFED776D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613" y="4734076"/>
            <a:ext cx="1375452" cy="123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ë¼ì¦ë² ë¦¬íì´ ë¹êµì ëí ì´ë¯¸ì§ ê²ìê²°ê³¼">
            <a:extLst>
              <a:ext uri="{FF2B5EF4-FFF2-40B4-BE49-F238E27FC236}">
                <a16:creationId xmlns:a16="http://schemas.microsoft.com/office/drawing/2014/main" id="{FB58764C-1124-404B-B936-33BC565D8A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51"/>
          <a:stretch/>
        </p:blipFill>
        <p:spPr bwMode="auto">
          <a:xfrm>
            <a:off x="989528" y="1473941"/>
            <a:ext cx="6898511" cy="309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9F743F1-D76D-4B57-B5CB-19BBF4FDC571}"/>
              </a:ext>
            </a:extLst>
          </p:cNvPr>
          <p:cNvSpPr/>
          <p:nvPr/>
        </p:nvSpPr>
        <p:spPr>
          <a:xfrm>
            <a:off x="4250913" y="1277368"/>
            <a:ext cx="1696177" cy="3456708"/>
          </a:xfrm>
          <a:prstGeom prst="rect">
            <a:avLst/>
          </a:prstGeom>
          <a:solidFill>
            <a:srgbClr val="FFFF00">
              <a:alpha val="20000"/>
            </a:srgbClr>
          </a:solidFill>
          <a:ln w="28575">
            <a:solidFill>
              <a:srgbClr val="A40F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5002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0BD9BE0-F5CC-4078-B957-5735EE28CB39}"/>
              </a:ext>
            </a:extLst>
          </p:cNvPr>
          <p:cNvSpPr/>
          <p:nvPr/>
        </p:nvSpPr>
        <p:spPr>
          <a:xfrm>
            <a:off x="0" y="0"/>
            <a:ext cx="9144000" cy="6858001"/>
          </a:xfrm>
          <a:prstGeom prst="rect">
            <a:avLst/>
          </a:prstGeom>
          <a:solidFill>
            <a:srgbClr val="002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EA6415-8540-4011-B7F1-9842E55D3F11}"/>
              </a:ext>
            </a:extLst>
          </p:cNvPr>
          <p:cNvSpPr txBox="1"/>
          <p:nvPr/>
        </p:nvSpPr>
        <p:spPr>
          <a:xfrm>
            <a:off x="3650113" y="1240868"/>
            <a:ext cx="18437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실 습</a:t>
            </a:r>
            <a:endParaRPr lang="en-US" altLang="ko-KR" sz="6000" b="1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AC3585-2963-458A-9D40-57BDABE2B607}"/>
              </a:ext>
            </a:extLst>
          </p:cNvPr>
          <p:cNvSpPr txBox="1"/>
          <p:nvPr/>
        </p:nvSpPr>
        <p:spPr>
          <a:xfrm>
            <a:off x="1902051" y="2509485"/>
            <a:ext cx="5339923" cy="2282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에너지 관리 통합 시스템 구축</a:t>
            </a:r>
            <a:endParaRPr lang="en-US" altLang="ko-KR" sz="240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4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초음파 센서를 이용한 주차장 시스템 안내</a:t>
            </a:r>
            <a:endParaRPr lang="en-US" altLang="ko-KR" sz="240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4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인체감지 센서를 이용한 에너지 제어</a:t>
            </a:r>
            <a:endParaRPr lang="en-US" altLang="ko-KR" sz="240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4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온도 센서를 이용한 난방 제어</a:t>
            </a:r>
            <a:endParaRPr lang="en-US" altLang="ko-KR" sz="240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240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Socket.io</a:t>
            </a:r>
          </a:p>
        </p:txBody>
      </p:sp>
    </p:spTree>
    <p:extLst>
      <p:ext uri="{BB962C8B-B14F-4D97-AF65-F5344CB8AC3E}">
        <p14:creationId xmlns:p14="http://schemas.microsoft.com/office/powerpoint/2010/main" val="13657744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2B4703-73ED-47E6-93C2-CEDBDE6818C4}"/>
              </a:ext>
            </a:extLst>
          </p:cNvPr>
          <p:cNvSpPr/>
          <p:nvPr/>
        </p:nvSpPr>
        <p:spPr>
          <a:xfrm flipV="1">
            <a:off x="0" y="0"/>
            <a:ext cx="9144000" cy="746877"/>
          </a:xfrm>
          <a:prstGeom prst="rect">
            <a:avLst/>
          </a:prstGeom>
          <a:solidFill>
            <a:srgbClr val="002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8" descr="íì´íì ëí ì´ë¯¸ì§ ê²ìê²°ê³¼">
            <a:extLst>
              <a:ext uri="{FF2B5EF4-FFF2-40B4-BE49-F238E27FC236}">
                <a16:creationId xmlns:a16="http://schemas.microsoft.com/office/drawing/2014/main" id="{0CB14C07-3D94-45EF-8086-20ADF4307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265" y="6197158"/>
            <a:ext cx="505141" cy="50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2CFED4C-9D30-491E-A63C-BCA669C7417D}"/>
              </a:ext>
            </a:extLst>
          </p:cNvPr>
          <p:cNvSpPr/>
          <p:nvPr/>
        </p:nvSpPr>
        <p:spPr>
          <a:xfrm>
            <a:off x="1413207" y="187136"/>
            <a:ext cx="6724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에너지 관리 통합 시스템 구축</a:t>
            </a:r>
            <a:endParaRPr lang="ko-KR" altLang="en-US" sz="120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3076" name="Picture 4" descr="ê´ë ¨ ì´ë¯¸ì§">
            <a:extLst>
              <a:ext uri="{FF2B5EF4-FFF2-40B4-BE49-F238E27FC236}">
                <a16:creationId xmlns:a16="http://schemas.microsoft.com/office/drawing/2014/main" id="{E10E236A-B8AD-4C87-9733-918B54905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207" y="1837853"/>
            <a:ext cx="663892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3871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2B4703-73ED-47E6-93C2-CEDBDE6818C4}"/>
              </a:ext>
            </a:extLst>
          </p:cNvPr>
          <p:cNvSpPr/>
          <p:nvPr/>
        </p:nvSpPr>
        <p:spPr>
          <a:xfrm flipV="1">
            <a:off x="0" y="0"/>
            <a:ext cx="9144000" cy="746877"/>
          </a:xfrm>
          <a:prstGeom prst="rect">
            <a:avLst/>
          </a:prstGeom>
          <a:solidFill>
            <a:srgbClr val="002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8" descr="íì´íì ëí ì´ë¯¸ì§ ê²ìê²°ê³¼">
            <a:extLst>
              <a:ext uri="{FF2B5EF4-FFF2-40B4-BE49-F238E27FC236}">
                <a16:creationId xmlns:a16="http://schemas.microsoft.com/office/drawing/2014/main" id="{0CB14C07-3D94-45EF-8086-20ADF4307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265" y="6197158"/>
            <a:ext cx="505141" cy="50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2CFED4C-9D30-491E-A63C-BCA669C7417D}"/>
              </a:ext>
            </a:extLst>
          </p:cNvPr>
          <p:cNvSpPr/>
          <p:nvPr/>
        </p:nvSpPr>
        <p:spPr>
          <a:xfrm>
            <a:off x="1413207" y="187136"/>
            <a:ext cx="6724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초음파 센서를 이용한 주차장 시스템 안내</a:t>
            </a:r>
            <a:endParaRPr lang="ko-KR" altLang="en-US" sz="120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0B6BB82-B4F8-4767-B167-C72DDBADAFC4}"/>
              </a:ext>
            </a:extLst>
          </p:cNvPr>
          <p:cNvGrpSpPr/>
          <p:nvPr/>
        </p:nvGrpSpPr>
        <p:grpSpPr>
          <a:xfrm>
            <a:off x="1724098" y="1090545"/>
            <a:ext cx="5907231" cy="4399159"/>
            <a:chOff x="1238250" y="1015558"/>
            <a:chExt cx="7119015" cy="5301584"/>
          </a:xfrm>
        </p:grpSpPr>
        <p:pic>
          <p:nvPicPr>
            <p:cNvPr id="10244" name="Picture 4" descr="ë¼ì¦ë² ë¦¬íì´ ì´ìí ì¼ìì ëí ì´ë¯¸ì§ ê²ìê²°ê³¼">
              <a:extLst>
                <a:ext uri="{FF2B5EF4-FFF2-40B4-BE49-F238E27FC236}">
                  <a16:creationId xmlns:a16="http://schemas.microsoft.com/office/drawing/2014/main" id="{F8E2C9F3-B850-4CE9-9C1D-61EEBA7F6B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8250" y="1015558"/>
              <a:ext cx="6667500" cy="518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B20B8E2-BA6D-4E56-ACA3-A995BBA4369F}"/>
                </a:ext>
              </a:extLst>
            </p:cNvPr>
            <p:cNvSpPr/>
            <p:nvPr/>
          </p:nvSpPr>
          <p:spPr>
            <a:xfrm>
              <a:off x="7039278" y="5696355"/>
              <a:ext cx="1317987" cy="6207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725AC406-632E-4114-9CB9-8AF9C50088C5}"/>
              </a:ext>
            </a:extLst>
          </p:cNvPr>
          <p:cNvSpPr/>
          <p:nvPr/>
        </p:nvSpPr>
        <p:spPr>
          <a:xfrm>
            <a:off x="0" y="5680113"/>
            <a:ext cx="9144000" cy="4689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05B378BE-270E-445A-AEFA-ECE1F8D29B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9818" y="5605797"/>
            <a:ext cx="7077501" cy="452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04723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6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Arial" panose="020B0604020202020204" pitchFamily="34" charset="0"/>
              </a:rPr>
              <a:t>준비 </a:t>
            </a:r>
            <a:r>
              <a:rPr kumimoji="0" lang="en-US" altLang="ko-KR" sz="16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en-US" sz="16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Arial" panose="020B0604020202020204" pitchFamily="34" charset="0"/>
              </a:rPr>
              <a:t>라즈베리파이</a:t>
            </a:r>
            <a:r>
              <a:rPr kumimoji="0" lang="en-US" altLang="ko-KR" sz="16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en-US" sz="16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Arial" panose="020B0604020202020204" pitchFamily="34" charset="0"/>
              </a:rPr>
              <a:t>브레드보드</a:t>
            </a:r>
            <a:r>
              <a:rPr kumimoji="0" lang="en-US" altLang="ko-KR" sz="16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en-US" sz="16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Arial" panose="020B0604020202020204" pitchFamily="34" charset="0"/>
              </a:rPr>
              <a:t>점퍼케이블</a:t>
            </a:r>
            <a:r>
              <a:rPr kumimoji="0" lang="en-US" altLang="ko-KR" sz="16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ko-KR" sz="1600">
                <a:solidFill>
                  <a:prstClr val="black"/>
                </a:solidFill>
                <a:latin typeface="Arial" panose="020B0604020202020204" pitchFamily="34" charset="0"/>
              </a:rPr>
              <a:t>HC-SR04</a:t>
            </a:r>
            <a:r>
              <a:rPr lang="ko-KR" altLang="en-US" sz="1600">
                <a:solidFill>
                  <a:prstClr val="black"/>
                </a:solidFill>
                <a:latin typeface="Arial" panose="020B0604020202020204" pitchFamily="34" charset="0"/>
              </a:rPr>
              <a:t> 센서</a:t>
            </a:r>
            <a:endParaRPr kumimoji="0" lang="en-US" altLang="ko-KR" sz="1600" b="0" i="0" u="none" strike="noStrike" cap="none" normalizeH="0" baseline="0">
              <a:ln>
                <a:noFill/>
              </a:ln>
              <a:solidFill>
                <a:prstClr val="black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6915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2B4703-73ED-47E6-93C2-CEDBDE6818C4}"/>
              </a:ext>
            </a:extLst>
          </p:cNvPr>
          <p:cNvSpPr/>
          <p:nvPr/>
        </p:nvSpPr>
        <p:spPr>
          <a:xfrm flipV="1">
            <a:off x="0" y="0"/>
            <a:ext cx="9144000" cy="746877"/>
          </a:xfrm>
          <a:prstGeom prst="rect">
            <a:avLst/>
          </a:prstGeom>
          <a:solidFill>
            <a:srgbClr val="002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8" descr="íì´íì ëí ì´ë¯¸ì§ ê²ìê²°ê³¼">
            <a:extLst>
              <a:ext uri="{FF2B5EF4-FFF2-40B4-BE49-F238E27FC236}">
                <a16:creationId xmlns:a16="http://schemas.microsoft.com/office/drawing/2014/main" id="{0CB14C07-3D94-45EF-8086-20ADF4307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265" y="6197158"/>
            <a:ext cx="505141" cy="50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2CFED4C-9D30-491E-A63C-BCA669C7417D}"/>
              </a:ext>
            </a:extLst>
          </p:cNvPr>
          <p:cNvSpPr/>
          <p:nvPr/>
        </p:nvSpPr>
        <p:spPr>
          <a:xfrm>
            <a:off x="1413207" y="187136"/>
            <a:ext cx="6724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인체감지 센서를 이용한 에너지 제어</a:t>
            </a:r>
            <a:endParaRPr lang="ko-KR" altLang="en-US" sz="120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1028" name="Picture 4" descr="ë¼ì¦ë² ë¦¬íì´ ì¸ì²´ê°ì§ ì¼ì ledì ëí ì´ë¯¸ì§ ê²ìê²°ê³¼">
            <a:extLst>
              <a:ext uri="{FF2B5EF4-FFF2-40B4-BE49-F238E27FC236}">
                <a16:creationId xmlns:a16="http://schemas.microsoft.com/office/drawing/2014/main" id="{A291B88F-B20D-433F-B598-B27B881BC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200" y="2699231"/>
            <a:ext cx="1800443" cy="180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ë¼ì¦ë² ë¦¬íì´3ì ëí ì´ë¯¸ì§ ê²ìê²°ê³¼">
            <a:extLst>
              <a:ext uri="{FF2B5EF4-FFF2-40B4-BE49-F238E27FC236}">
                <a16:creationId xmlns:a16="http://schemas.microsoft.com/office/drawing/2014/main" id="{7B2AF02D-0079-4ED1-AB45-4F40CB04A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00" y="129624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31EC4-5961-4B5C-ACA5-6B36EC81B2B1}"/>
              </a:ext>
            </a:extLst>
          </p:cNvPr>
          <p:cNvSpPr/>
          <p:nvPr/>
        </p:nvSpPr>
        <p:spPr>
          <a:xfrm>
            <a:off x="0" y="5680113"/>
            <a:ext cx="9144000" cy="4689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51FD4839-E460-43B8-9A3F-35FF24AD53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9818" y="5605797"/>
            <a:ext cx="7077501" cy="452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04723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6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Arial" panose="020B0604020202020204" pitchFamily="34" charset="0"/>
              </a:rPr>
              <a:t>준비 </a:t>
            </a:r>
            <a:r>
              <a:rPr kumimoji="0" lang="en-US" altLang="ko-KR" sz="16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en-US" sz="16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Arial" panose="020B0604020202020204" pitchFamily="34" charset="0"/>
              </a:rPr>
              <a:t>라즈베리파이</a:t>
            </a:r>
            <a:r>
              <a:rPr kumimoji="0" lang="en-US" altLang="ko-KR" sz="16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en-US" sz="16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Arial" panose="020B0604020202020204" pitchFamily="34" charset="0"/>
              </a:rPr>
              <a:t>브레드보드</a:t>
            </a:r>
            <a:r>
              <a:rPr kumimoji="0" lang="en-US" altLang="ko-KR" sz="16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en-US" sz="16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Arial" panose="020B0604020202020204" pitchFamily="34" charset="0"/>
              </a:rPr>
              <a:t>점퍼케이블</a:t>
            </a:r>
            <a:r>
              <a:rPr kumimoji="0" lang="en-US" altLang="ko-KR" sz="16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Arial" panose="020B0604020202020204" pitchFamily="34" charset="0"/>
              </a:rPr>
              <a:t>, Gravity PIR </a:t>
            </a:r>
            <a:r>
              <a:rPr kumimoji="0" lang="ko-KR" altLang="en-US" sz="16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Arial" panose="020B0604020202020204" pitchFamily="34" charset="0"/>
              </a:rPr>
              <a:t>센서</a:t>
            </a:r>
            <a:endParaRPr kumimoji="0" lang="en-US" altLang="ko-KR" sz="1600" b="0" i="0" u="none" strike="noStrike" cap="none" normalizeH="0" baseline="0">
              <a:ln>
                <a:noFill/>
              </a:ln>
              <a:solidFill>
                <a:prstClr val="black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7529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2B4703-73ED-47E6-93C2-CEDBDE6818C4}"/>
              </a:ext>
            </a:extLst>
          </p:cNvPr>
          <p:cNvSpPr/>
          <p:nvPr/>
        </p:nvSpPr>
        <p:spPr>
          <a:xfrm flipV="1">
            <a:off x="0" y="0"/>
            <a:ext cx="9144000" cy="746877"/>
          </a:xfrm>
          <a:prstGeom prst="rect">
            <a:avLst/>
          </a:prstGeom>
          <a:solidFill>
            <a:srgbClr val="002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8" descr="íì´íì ëí ì´ë¯¸ì§ ê²ìê²°ê³¼">
            <a:extLst>
              <a:ext uri="{FF2B5EF4-FFF2-40B4-BE49-F238E27FC236}">
                <a16:creationId xmlns:a16="http://schemas.microsoft.com/office/drawing/2014/main" id="{0CB14C07-3D94-45EF-8086-20ADF4307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265" y="6197158"/>
            <a:ext cx="505141" cy="50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2CFED4C-9D30-491E-A63C-BCA669C7417D}"/>
              </a:ext>
            </a:extLst>
          </p:cNvPr>
          <p:cNvSpPr/>
          <p:nvPr/>
        </p:nvSpPr>
        <p:spPr>
          <a:xfrm>
            <a:off x="1413207" y="187136"/>
            <a:ext cx="6724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온도 센서를 이용한 난방 제어</a:t>
            </a:r>
            <a:endParaRPr lang="ko-KR" altLang="en-US" sz="120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D8C31B8-2034-49BF-A6DB-EDD8B1FC657D}"/>
              </a:ext>
            </a:extLst>
          </p:cNvPr>
          <p:cNvGrpSpPr/>
          <p:nvPr/>
        </p:nvGrpSpPr>
        <p:grpSpPr>
          <a:xfrm>
            <a:off x="874541" y="1990681"/>
            <a:ext cx="7482724" cy="3090347"/>
            <a:chOff x="874541" y="2325728"/>
            <a:chExt cx="7482724" cy="3090347"/>
          </a:xfrm>
        </p:grpSpPr>
        <p:pic>
          <p:nvPicPr>
            <p:cNvPr id="1034" name="Picture 10" descr="ë¼ì¦ë² ë¦¬íì´ ì¸ê·¸ë¨¼í¸ì ëí ì´ë¯¸ì§ ê²ìê²°ê³¼">
              <a:extLst>
                <a:ext uri="{FF2B5EF4-FFF2-40B4-BE49-F238E27FC236}">
                  <a16:creationId xmlns:a16="http://schemas.microsoft.com/office/drawing/2014/main" id="{6D59D989-7D5E-4E21-8C4E-2930C687BA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5506" y="2358574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ë¼ì¦ë² ë¦¬íì´ ì¨ëì¼ìì ëí ì´ë¯¸ì§ ê²ìê²°ê³¼">
              <a:extLst>
                <a:ext uri="{FF2B5EF4-FFF2-40B4-BE49-F238E27FC236}">
                  <a16:creationId xmlns:a16="http://schemas.microsoft.com/office/drawing/2014/main" id="{89DA5F53-5E09-4874-B64A-61625C9080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900"/>
            <a:stretch/>
          </p:blipFill>
          <p:spPr bwMode="auto">
            <a:xfrm>
              <a:off x="6733217" y="2325728"/>
              <a:ext cx="1624048" cy="3090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ë¼ì¦ë² ë¦¬íì´ ì¸ê·¸ë¨¼í¸ì ëí ì´ë¯¸ì§ ê²ìê²°ê³¼">
              <a:extLst>
                <a:ext uri="{FF2B5EF4-FFF2-40B4-BE49-F238E27FC236}">
                  <a16:creationId xmlns:a16="http://schemas.microsoft.com/office/drawing/2014/main" id="{61E7A0A0-E7A5-47B9-B6C5-5F8B65AB70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04"/>
            <a:stretch/>
          </p:blipFill>
          <p:spPr bwMode="auto">
            <a:xfrm>
              <a:off x="874541" y="2325728"/>
              <a:ext cx="3741362" cy="2497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3B7CA64-E9DA-4381-9814-FCD178375780}"/>
              </a:ext>
            </a:extLst>
          </p:cNvPr>
          <p:cNvSpPr/>
          <p:nvPr/>
        </p:nvSpPr>
        <p:spPr>
          <a:xfrm>
            <a:off x="0" y="5680113"/>
            <a:ext cx="9144000" cy="4689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06A1B2C8-48BA-466A-A8F2-EAD31144E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9818" y="5605797"/>
            <a:ext cx="7077501" cy="452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04723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6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Arial" panose="020B0604020202020204" pitchFamily="34" charset="0"/>
              </a:rPr>
              <a:t>준비 </a:t>
            </a:r>
            <a:r>
              <a:rPr kumimoji="0" lang="en-US" altLang="ko-KR" sz="16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en-US" sz="16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Arial" panose="020B0604020202020204" pitchFamily="34" charset="0"/>
              </a:rPr>
              <a:t>라즈베리파이</a:t>
            </a:r>
            <a:r>
              <a:rPr kumimoji="0" lang="en-US" altLang="ko-KR" sz="16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en-US" sz="16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Arial" panose="020B0604020202020204" pitchFamily="34" charset="0"/>
              </a:rPr>
              <a:t>브레드보드</a:t>
            </a:r>
            <a:r>
              <a:rPr kumimoji="0" lang="en-US" altLang="ko-KR" sz="16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en-US" sz="16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Arial" panose="020B0604020202020204" pitchFamily="34" charset="0"/>
              </a:rPr>
              <a:t>세그먼트</a:t>
            </a:r>
            <a:r>
              <a:rPr kumimoji="0" lang="en-US" altLang="ko-KR" sz="1600" b="0" i="0" u="none" strike="noStrike" cap="none" normalizeH="0" baseline="0">
                <a:ln>
                  <a:noFill/>
                </a:ln>
                <a:solidFill>
                  <a:prstClr val="black"/>
                </a:solidFill>
                <a:effectLst/>
                <a:latin typeface="Arial" panose="020B0604020202020204" pitchFamily="34" charset="0"/>
              </a:rPr>
              <a:t>, DTH11</a:t>
            </a:r>
          </a:p>
        </p:txBody>
      </p:sp>
    </p:spTree>
    <p:extLst>
      <p:ext uri="{BB962C8B-B14F-4D97-AF65-F5344CB8AC3E}">
        <p14:creationId xmlns:p14="http://schemas.microsoft.com/office/powerpoint/2010/main" val="26258002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1E2B4703-73ED-47E6-93C2-CEDBDE6818C4}"/>
              </a:ext>
            </a:extLst>
          </p:cNvPr>
          <p:cNvSpPr/>
          <p:nvPr/>
        </p:nvSpPr>
        <p:spPr>
          <a:xfrm flipV="1">
            <a:off x="0" y="0"/>
            <a:ext cx="9144000" cy="746877"/>
          </a:xfrm>
          <a:prstGeom prst="rect">
            <a:avLst/>
          </a:prstGeom>
          <a:solidFill>
            <a:srgbClr val="002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8" descr="íì´íì ëí ì´ë¯¸ì§ ê²ìê²°ê³¼">
            <a:extLst>
              <a:ext uri="{FF2B5EF4-FFF2-40B4-BE49-F238E27FC236}">
                <a16:creationId xmlns:a16="http://schemas.microsoft.com/office/drawing/2014/main" id="{0CB14C07-3D94-45EF-8086-20ADF4307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265" y="6197158"/>
            <a:ext cx="505141" cy="50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44160B8-D909-4501-B3B6-7870E1F27D04}"/>
              </a:ext>
            </a:extLst>
          </p:cNvPr>
          <p:cNvSpPr/>
          <p:nvPr/>
        </p:nvSpPr>
        <p:spPr>
          <a:xfrm>
            <a:off x="1413207" y="187136"/>
            <a:ext cx="6724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Socket.io</a:t>
            </a:r>
            <a:endParaRPr lang="ko-KR" altLang="en-US" sz="120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C92B9CD-B3D0-4B9C-87D1-AEF9DC46E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41" r="9160"/>
          <a:stretch/>
        </p:blipFill>
        <p:spPr>
          <a:xfrm>
            <a:off x="760837" y="1170878"/>
            <a:ext cx="7699108" cy="460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278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0BD9BE0-F5CC-4078-B957-5735EE28CB39}"/>
              </a:ext>
            </a:extLst>
          </p:cNvPr>
          <p:cNvSpPr/>
          <p:nvPr/>
        </p:nvSpPr>
        <p:spPr>
          <a:xfrm>
            <a:off x="0" y="0"/>
            <a:ext cx="9144000" cy="6858001"/>
          </a:xfrm>
          <a:prstGeom prst="rect">
            <a:avLst/>
          </a:prstGeom>
          <a:solidFill>
            <a:srgbClr val="A40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B9BEF9-B462-4146-8E44-ECD0416332D1}"/>
              </a:ext>
            </a:extLst>
          </p:cNvPr>
          <p:cNvSpPr txBox="1"/>
          <p:nvPr/>
        </p:nvSpPr>
        <p:spPr>
          <a:xfrm>
            <a:off x="3800795" y="2921168"/>
            <a:ext cx="15424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Q A</a:t>
            </a:r>
          </a:p>
        </p:txBody>
      </p:sp>
    </p:spTree>
    <p:extLst>
      <p:ext uri="{BB962C8B-B14F-4D97-AF65-F5344CB8AC3E}">
        <p14:creationId xmlns:p14="http://schemas.microsoft.com/office/powerpoint/2010/main" val="29260866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CC927E4-8DAB-4978-A6E7-64FF1B71E16F}"/>
              </a:ext>
            </a:extLst>
          </p:cNvPr>
          <p:cNvSpPr/>
          <p:nvPr/>
        </p:nvSpPr>
        <p:spPr>
          <a:xfrm>
            <a:off x="0" y="3696217"/>
            <a:ext cx="9144000" cy="3161784"/>
          </a:xfrm>
          <a:prstGeom prst="rect">
            <a:avLst/>
          </a:prstGeom>
          <a:solidFill>
            <a:srgbClr val="A40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 descr="ê´ë ¨ ì´ë¯¸ì§">
            <a:extLst>
              <a:ext uri="{FF2B5EF4-FFF2-40B4-BE49-F238E27FC236}">
                <a16:creationId xmlns:a16="http://schemas.microsoft.com/office/drawing/2014/main" id="{EEF2B637-31E8-4E0C-B0E7-0DE0E66A2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169" y="898244"/>
            <a:ext cx="2135659" cy="253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522E47-3101-42B0-ADBB-1AECE2E4EBCA}"/>
              </a:ext>
            </a:extLst>
          </p:cNvPr>
          <p:cNvSpPr txBox="1"/>
          <p:nvPr/>
        </p:nvSpPr>
        <p:spPr>
          <a:xfrm>
            <a:off x="3703811" y="4077760"/>
            <a:ext cx="1736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감사합니다</a:t>
            </a:r>
            <a:r>
              <a:rPr lang="en-US" altLang="ko-KR" sz="2800" b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.</a:t>
            </a:r>
            <a:endParaRPr lang="ko-KR" altLang="en-US" sz="2800" b="1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29F616-DF03-420F-8DE2-89D35F474984}"/>
              </a:ext>
            </a:extLst>
          </p:cNvPr>
          <p:cNvSpPr txBox="1"/>
          <p:nvPr/>
        </p:nvSpPr>
        <p:spPr>
          <a:xfrm>
            <a:off x="3417675" y="5505742"/>
            <a:ext cx="2308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i="1" u="sng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minho.shin@gmail.com</a:t>
            </a:r>
            <a:endParaRPr lang="ko-KR" altLang="en-US" sz="1600" i="1" u="sng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9688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3963B5F-A02F-471B-83EF-8C9AB4320463}"/>
              </a:ext>
            </a:extLst>
          </p:cNvPr>
          <p:cNvSpPr/>
          <p:nvPr/>
        </p:nvSpPr>
        <p:spPr>
          <a:xfrm flipV="1">
            <a:off x="0" y="0"/>
            <a:ext cx="9144000" cy="746877"/>
          </a:xfrm>
          <a:prstGeom prst="rect">
            <a:avLst/>
          </a:prstGeom>
          <a:solidFill>
            <a:srgbClr val="A40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77A2D6-A4C3-43AC-A49D-6AF13A7F3AB9}"/>
              </a:ext>
            </a:extLst>
          </p:cNvPr>
          <p:cNvSpPr txBox="1"/>
          <p:nvPr/>
        </p:nvSpPr>
        <p:spPr>
          <a:xfrm>
            <a:off x="270203" y="205425"/>
            <a:ext cx="2759089" cy="46166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 sz="2400" b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라즈베리파이 소개</a:t>
            </a:r>
          </a:p>
        </p:txBody>
      </p:sp>
      <p:pic>
        <p:nvPicPr>
          <p:cNvPr id="6" name="Picture 8" descr="íì´íì ëí ì´ë¯¸ì§ ê²ìê²°ê³¼">
            <a:extLst>
              <a:ext uri="{FF2B5EF4-FFF2-40B4-BE49-F238E27FC236}">
                <a16:creationId xmlns:a16="http://schemas.microsoft.com/office/drawing/2014/main" id="{FF614788-91E3-4D62-863E-16EFA6FC6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265" y="6197158"/>
            <a:ext cx="505141" cy="50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ë¼ì¦ë² ë¦¬íì´ ë¹êµì ëí ì´ë¯¸ì§ ê²ìê²°ê³¼">
            <a:extLst>
              <a:ext uri="{FF2B5EF4-FFF2-40B4-BE49-F238E27FC236}">
                <a16:creationId xmlns:a16="http://schemas.microsoft.com/office/drawing/2014/main" id="{225FC05F-7A10-4448-8C7F-C73FAB1549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" t="516" r="662" b="1455"/>
          <a:stretch/>
        </p:blipFill>
        <p:spPr bwMode="auto">
          <a:xfrm>
            <a:off x="621233" y="1465832"/>
            <a:ext cx="7964355" cy="409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D887642-3187-4674-A5C2-648B78B4CE30}"/>
              </a:ext>
            </a:extLst>
          </p:cNvPr>
          <p:cNvSpPr/>
          <p:nvPr/>
        </p:nvSpPr>
        <p:spPr>
          <a:xfrm>
            <a:off x="1772958" y="2719510"/>
            <a:ext cx="1898602" cy="2976295"/>
          </a:xfrm>
          <a:prstGeom prst="rect">
            <a:avLst/>
          </a:prstGeom>
          <a:solidFill>
            <a:srgbClr val="FFFF00">
              <a:alpha val="20000"/>
            </a:srgbClr>
          </a:solidFill>
          <a:ln w="28575">
            <a:solidFill>
              <a:srgbClr val="A40F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464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3963B5F-A02F-471B-83EF-8C9AB4320463}"/>
              </a:ext>
            </a:extLst>
          </p:cNvPr>
          <p:cNvSpPr/>
          <p:nvPr/>
        </p:nvSpPr>
        <p:spPr>
          <a:xfrm flipV="1">
            <a:off x="0" y="0"/>
            <a:ext cx="9144000" cy="746877"/>
          </a:xfrm>
          <a:prstGeom prst="rect">
            <a:avLst/>
          </a:prstGeom>
          <a:solidFill>
            <a:srgbClr val="A40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77A2D6-A4C3-43AC-A49D-6AF13A7F3AB9}"/>
              </a:ext>
            </a:extLst>
          </p:cNvPr>
          <p:cNvSpPr txBox="1"/>
          <p:nvPr/>
        </p:nvSpPr>
        <p:spPr>
          <a:xfrm>
            <a:off x="270203" y="205425"/>
            <a:ext cx="2759089" cy="46166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 sz="2400" b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라즈베리파이 소개</a:t>
            </a:r>
          </a:p>
        </p:txBody>
      </p:sp>
      <p:pic>
        <p:nvPicPr>
          <p:cNvPr id="6" name="Picture 8" descr="íì´íì ëí ì´ë¯¸ì§ ê²ìê²°ê³¼">
            <a:extLst>
              <a:ext uri="{FF2B5EF4-FFF2-40B4-BE49-F238E27FC236}">
                <a16:creationId xmlns:a16="http://schemas.microsoft.com/office/drawing/2014/main" id="{FF614788-91E3-4D62-863E-16EFA6FC6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265" y="6197158"/>
            <a:ext cx="505141" cy="50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6B7E8C74-A38B-4CB4-8C3F-39EBB08FCA5C}"/>
              </a:ext>
            </a:extLst>
          </p:cNvPr>
          <p:cNvGrpSpPr/>
          <p:nvPr/>
        </p:nvGrpSpPr>
        <p:grpSpPr>
          <a:xfrm>
            <a:off x="1001652" y="1570186"/>
            <a:ext cx="7140696" cy="4507564"/>
            <a:chOff x="1001652" y="1570186"/>
            <a:chExt cx="7140696" cy="4507564"/>
          </a:xfrm>
        </p:grpSpPr>
        <p:pic>
          <p:nvPicPr>
            <p:cNvPr id="2050" name="Picture 2" descr="ë¼ì¦ë² ë¦¬íì´ ë¹êµì ëí ì´ë¯¸ì§ ê²ìê²°ê³¼">
              <a:extLst>
                <a:ext uri="{FF2B5EF4-FFF2-40B4-BE49-F238E27FC236}">
                  <a16:creationId xmlns:a16="http://schemas.microsoft.com/office/drawing/2014/main" id="{8556359E-7544-4915-8719-4BF471DE2E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652" y="1570186"/>
              <a:ext cx="7140696" cy="45075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AD0D44F-4CCF-4193-873D-3A1C6D1906EC}"/>
                </a:ext>
              </a:extLst>
            </p:cNvPr>
            <p:cNvSpPr/>
            <p:nvPr/>
          </p:nvSpPr>
          <p:spPr>
            <a:xfrm>
              <a:off x="4606900" y="1570186"/>
              <a:ext cx="2254589" cy="4261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5647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3963B5F-A02F-471B-83EF-8C9AB4320463}"/>
              </a:ext>
            </a:extLst>
          </p:cNvPr>
          <p:cNvSpPr/>
          <p:nvPr/>
        </p:nvSpPr>
        <p:spPr>
          <a:xfrm flipV="1">
            <a:off x="0" y="0"/>
            <a:ext cx="9144000" cy="746877"/>
          </a:xfrm>
          <a:prstGeom prst="rect">
            <a:avLst/>
          </a:prstGeom>
          <a:solidFill>
            <a:srgbClr val="A40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77A2D6-A4C3-43AC-A49D-6AF13A7F3AB9}"/>
              </a:ext>
            </a:extLst>
          </p:cNvPr>
          <p:cNvSpPr txBox="1"/>
          <p:nvPr/>
        </p:nvSpPr>
        <p:spPr>
          <a:xfrm>
            <a:off x="270203" y="205425"/>
            <a:ext cx="2759089" cy="46166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 sz="2400" b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라즈베리파이 소개</a:t>
            </a:r>
          </a:p>
        </p:txBody>
      </p:sp>
      <p:pic>
        <p:nvPicPr>
          <p:cNvPr id="6" name="Picture 8" descr="íì´íì ëí ì´ë¯¸ì§ ê²ìê²°ê³¼">
            <a:extLst>
              <a:ext uri="{FF2B5EF4-FFF2-40B4-BE49-F238E27FC236}">
                <a16:creationId xmlns:a16="http://schemas.microsoft.com/office/drawing/2014/main" id="{FF614788-91E3-4D62-863E-16EFA6FC6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265" y="6197158"/>
            <a:ext cx="505141" cy="50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6FCCCC1-A0A1-43E9-AF93-C6969673AF1D}"/>
              </a:ext>
            </a:extLst>
          </p:cNvPr>
          <p:cNvGrpSpPr/>
          <p:nvPr/>
        </p:nvGrpSpPr>
        <p:grpSpPr>
          <a:xfrm>
            <a:off x="607287" y="1349625"/>
            <a:ext cx="7929426" cy="4567351"/>
            <a:chOff x="545284" y="1467071"/>
            <a:chExt cx="7929426" cy="4567351"/>
          </a:xfrm>
        </p:grpSpPr>
        <p:pic>
          <p:nvPicPr>
            <p:cNvPr id="7" name="Picture 2" descr="http://www.icbank.com/icbank_data/image/board/2013/7C8C37A7-428C-4BED-B618-49567D881656.jpg">
              <a:extLst>
                <a:ext uri="{FF2B5EF4-FFF2-40B4-BE49-F238E27FC236}">
                  <a16:creationId xmlns:a16="http://schemas.microsoft.com/office/drawing/2014/main" id="{56ED9B97-4243-46B8-A2F3-7FC7B2E185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84" y="1472217"/>
              <a:ext cx="2520000" cy="18900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http://www.icbank.com/icbank_data/image/board/2013/2E54AD7D-BE7A-4F39-AB49-FD8591781B3E.jpg">
              <a:extLst>
                <a:ext uri="{FF2B5EF4-FFF2-40B4-BE49-F238E27FC236}">
                  <a16:creationId xmlns:a16="http://schemas.microsoft.com/office/drawing/2014/main" id="{2B799601-8275-4A85-9A1B-2C0BB74702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9997" y="1467071"/>
              <a:ext cx="2520000" cy="18900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685631-D1AA-44FC-BA8F-F98E7A53D8C5}"/>
                </a:ext>
              </a:extLst>
            </p:cNvPr>
            <p:cNvSpPr txBox="1"/>
            <p:nvPr/>
          </p:nvSpPr>
          <p:spPr>
            <a:xfrm>
              <a:off x="1026820" y="3372730"/>
              <a:ext cx="1245854" cy="33566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400" b="1">
                  <a:latin typeface="휴먼모음T" panose="02030504000101010101" pitchFamily="18" charset="-127"/>
                  <a:ea typeface="휴먼모음T" panose="02030504000101010101" pitchFamily="18" charset="-127"/>
                </a:rPr>
                <a:t>환경 센서 보드</a:t>
              </a:r>
              <a:endParaRPr lang="en-US" altLang="ko-KR" sz="1400" b="1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00B966-C887-4E19-B7E0-9201633FCE30}"/>
                </a:ext>
              </a:extLst>
            </p:cNvPr>
            <p:cNvSpPr txBox="1"/>
            <p:nvPr/>
          </p:nvSpPr>
          <p:spPr>
            <a:xfrm>
              <a:off x="3992066" y="3351900"/>
              <a:ext cx="1035861" cy="33566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400" b="1">
                  <a:latin typeface="휴먼모음T" panose="02030504000101010101" pitchFamily="18" charset="-127"/>
                  <a:ea typeface="휴먼모음T" panose="02030504000101010101" pitchFamily="18" charset="-127"/>
                </a:rPr>
                <a:t>무선 자동차</a:t>
              </a:r>
              <a:endParaRPr lang="en-US" altLang="ko-KR" sz="1400" b="1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pic>
          <p:nvPicPr>
            <p:cNvPr id="2054" name="Picture 6" descr="ë¼ì¦ë² ë¦¬íì´ íì©ì ëí ì´ë¯¸ì§ ê²ìê²°ê³¼">
              <a:extLst>
                <a:ext uri="{FF2B5EF4-FFF2-40B4-BE49-F238E27FC236}">
                  <a16:creationId xmlns:a16="http://schemas.microsoft.com/office/drawing/2014/main" id="{D14F9F1E-523A-4F0A-AB48-B1EC14BEDD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4710" y="1467072"/>
              <a:ext cx="2520000" cy="18900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A0CDD2-CB90-45DB-9163-EE0EBA7A5854}"/>
                </a:ext>
              </a:extLst>
            </p:cNvPr>
            <p:cNvSpPr txBox="1"/>
            <p:nvPr/>
          </p:nvSpPr>
          <p:spPr>
            <a:xfrm>
              <a:off x="6905971" y="3351899"/>
              <a:ext cx="617477" cy="33566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400" b="1">
                  <a:latin typeface="휴먼모음T" panose="02030504000101010101" pitchFamily="18" charset="-127"/>
                  <a:ea typeface="휴먼모음T" panose="02030504000101010101" pitchFamily="18" charset="-127"/>
                </a:rPr>
                <a:t>게임기</a:t>
              </a:r>
              <a:endParaRPr lang="en-US" altLang="ko-KR" sz="1400" b="1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pic>
          <p:nvPicPr>
            <p:cNvPr id="2056" name="Picture 8" descr="ë¼ì¦ë² ë¦¬íì´ íì©ì ëí ì´ë¯¸ì§ ê²ìê²°ê³¼">
              <a:extLst>
                <a:ext uri="{FF2B5EF4-FFF2-40B4-BE49-F238E27FC236}">
                  <a16:creationId xmlns:a16="http://schemas.microsoft.com/office/drawing/2014/main" id="{568C57B2-FCE5-4013-AF9E-AAAB2061A0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84" y="3793003"/>
              <a:ext cx="2520000" cy="190575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B8AB0D-6372-4623-A3D8-61A1ED48F33C}"/>
                </a:ext>
              </a:extLst>
            </p:cNvPr>
            <p:cNvSpPr txBox="1"/>
            <p:nvPr/>
          </p:nvSpPr>
          <p:spPr>
            <a:xfrm>
              <a:off x="1303383" y="5698753"/>
              <a:ext cx="1003801" cy="33566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400" b="1">
                  <a:latin typeface="휴먼모음T" panose="02030504000101010101" pitchFamily="18" charset="-127"/>
                  <a:ea typeface="휴먼모음T" panose="02030504000101010101" pitchFamily="18" charset="-127"/>
                </a:rPr>
                <a:t>슈퍼 컴퓨터</a:t>
              </a:r>
              <a:endParaRPr lang="en-US" altLang="ko-KR" sz="1400" b="1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pic>
          <p:nvPicPr>
            <p:cNvPr id="2058" name="Picture 10" descr="ë¼ì¦ë² ë¦¬íì´ íì©ì ëí ì´ë¯¸ì§ ê²ìê²°ê³¼">
              <a:extLst>
                <a:ext uri="{FF2B5EF4-FFF2-40B4-BE49-F238E27FC236}">
                  <a16:creationId xmlns:a16="http://schemas.microsoft.com/office/drawing/2014/main" id="{64FC203A-824B-4C2D-8E96-F92113F509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16" t="34234" r="18574"/>
            <a:stretch/>
          </p:blipFill>
          <p:spPr bwMode="auto">
            <a:xfrm>
              <a:off x="3249996" y="3793003"/>
              <a:ext cx="2520000" cy="18900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C820E55-A417-48C7-94D7-E3CF8B7325D8}"/>
                </a:ext>
              </a:extLst>
            </p:cNvPr>
            <p:cNvSpPr txBox="1"/>
            <p:nvPr/>
          </p:nvSpPr>
          <p:spPr>
            <a:xfrm>
              <a:off x="4073017" y="5683003"/>
              <a:ext cx="873958" cy="33566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1400" b="1">
                  <a:latin typeface="휴먼모음T" panose="02030504000101010101" pitchFamily="18" charset="-127"/>
                  <a:ea typeface="휴먼모음T" panose="02030504000101010101" pitchFamily="18" charset="-127"/>
                </a:rPr>
                <a:t>AI </a:t>
              </a:r>
              <a:r>
                <a:rPr lang="ko-KR" altLang="en-US" sz="1400" b="1">
                  <a:latin typeface="휴먼모음T" panose="02030504000101010101" pitchFamily="18" charset="-127"/>
                  <a:ea typeface="휴먼모음T" panose="02030504000101010101" pitchFamily="18" charset="-127"/>
                </a:rPr>
                <a:t>스피커</a:t>
              </a:r>
              <a:endParaRPr lang="en-US" altLang="ko-KR" sz="1400" b="1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pic>
          <p:nvPicPr>
            <p:cNvPr id="2060" name="Picture 12" descr="http://files.idg.co.kr/itworld/pi_33.png">
              <a:extLst>
                <a:ext uri="{FF2B5EF4-FFF2-40B4-BE49-F238E27FC236}">
                  <a16:creationId xmlns:a16="http://schemas.microsoft.com/office/drawing/2014/main" id="{E2F88223-3D71-454D-9AB2-338CB17B78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4708" y="3793003"/>
              <a:ext cx="2520000" cy="189000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9840602-624B-4B81-B428-98F5B5CD76FE}"/>
                </a:ext>
              </a:extLst>
            </p:cNvPr>
            <p:cNvSpPr txBox="1"/>
            <p:nvPr/>
          </p:nvSpPr>
          <p:spPr>
            <a:xfrm>
              <a:off x="6624642" y="5677974"/>
              <a:ext cx="1180131" cy="33566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400" b="1">
                  <a:latin typeface="휴먼모음T" panose="02030504000101010101" pitchFamily="18" charset="-127"/>
                  <a:ea typeface="휴먼모음T" panose="02030504000101010101" pitchFamily="18" charset="-127"/>
                </a:rPr>
                <a:t>말하는 장난감</a:t>
              </a:r>
              <a:endParaRPr lang="en-US" altLang="ko-KR" sz="1400" b="1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7665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3963B5F-A02F-471B-83EF-8C9AB4320463}"/>
              </a:ext>
            </a:extLst>
          </p:cNvPr>
          <p:cNvSpPr/>
          <p:nvPr/>
        </p:nvSpPr>
        <p:spPr>
          <a:xfrm flipV="1">
            <a:off x="0" y="0"/>
            <a:ext cx="9144000" cy="746877"/>
          </a:xfrm>
          <a:prstGeom prst="rect">
            <a:avLst/>
          </a:prstGeom>
          <a:solidFill>
            <a:srgbClr val="A40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77A2D6-A4C3-43AC-A49D-6AF13A7F3AB9}"/>
              </a:ext>
            </a:extLst>
          </p:cNvPr>
          <p:cNvSpPr txBox="1"/>
          <p:nvPr/>
        </p:nvSpPr>
        <p:spPr>
          <a:xfrm>
            <a:off x="270203" y="205425"/>
            <a:ext cx="2759089" cy="46166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2. </a:t>
            </a:r>
            <a:r>
              <a:rPr lang="ko-KR" altLang="en-US" sz="2400" b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라즈베리파이 소개</a:t>
            </a:r>
          </a:p>
        </p:txBody>
      </p:sp>
      <p:pic>
        <p:nvPicPr>
          <p:cNvPr id="6" name="Picture 8" descr="íì´íì ëí ì´ë¯¸ì§ ê²ìê²°ê³¼">
            <a:extLst>
              <a:ext uri="{FF2B5EF4-FFF2-40B4-BE49-F238E27FC236}">
                <a16:creationId xmlns:a16="http://schemas.microsoft.com/office/drawing/2014/main" id="{FF614788-91E3-4D62-863E-16EFA6FC6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265" y="6197158"/>
            <a:ext cx="505141" cy="505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makersì ëí ì´ë¯¸ì§ ê²ìê²°ê³¼">
            <a:extLst>
              <a:ext uri="{FF2B5EF4-FFF2-40B4-BE49-F238E27FC236}">
                <a16:creationId xmlns:a16="http://schemas.microsoft.com/office/drawing/2014/main" id="{A27FAD30-EDA4-4098-A516-B084790E5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997" y="3547294"/>
            <a:ext cx="3008191" cy="80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kerì ëí ì´ë¯¸ì§ ê²ìê²°ê³¼">
            <a:extLst>
              <a:ext uri="{FF2B5EF4-FFF2-40B4-BE49-F238E27FC236}">
                <a16:creationId xmlns:a16="http://schemas.microsoft.com/office/drawing/2014/main" id="{FBFB00BB-EB4F-4DCE-AEC1-11AC6F24B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277" y="2883878"/>
            <a:ext cx="3534357" cy="159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kerì ëí ì´ë¯¸ì§ ê²ìê²°ê³¼">
            <a:extLst>
              <a:ext uri="{FF2B5EF4-FFF2-40B4-BE49-F238E27FC236}">
                <a16:creationId xmlns:a16="http://schemas.microsoft.com/office/drawing/2014/main" id="{6924A6A6-E44D-4824-945D-C27A9E088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933" y="1630177"/>
            <a:ext cx="2938644" cy="90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akerì ëí ì´ë¯¸ì§ ê²ìê²°ê³¼">
            <a:extLst>
              <a:ext uri="{FF2B5EF4-FFF2-40B4-BE49-F238E27FC236}">
                <a16:creationId xmlns:a16="http://schemas.microsoft.com/office/drawing/2014/main" id="{B9ADDC9C-071D-4C09-B2E6-00B90544E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492" y="4741843"/>
            <a:ext cx="2938644" cy="91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akerì ëí ì´ë¯¸ì§ ê²ìê²°ê³¼">
            <a:extLst>
              <a:ext uri="{FF2B5EF4-FFF2-40B4-BE49-F238E27FC236}">
                <a16:creationId xmlns:a16="http://schemas.microsoft.com/office/drawing/2014/main" id="{7FCD308B-7948-4A0C-A43F-5EB99E33E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977" y="4473954"/>
            <a:ext cx="1582262" cy="153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makerì ëí ì´ë¯¸ì§ ê²ìê²°ê³¼">
            <a:extLst>
              <a:ext uri="{FF2B5EF4-FFF2-40B4-BE49-F238E27FC236}">
                <a16:creationId xmlns:a16="http://schemas.microsoft.com/office/drawing/2014/main" id="{A20BC622-D5C9-486C-BF0C-6E25D5A8A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94" y="1466714"/>
            <a:ext cx="2498894" cy="1956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5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1372</TotalTime>
  <Words>908</Words>
  <Application>Microsoft Office PowerPoint</Application>
  <PresentationFormat>화면 슬라이드 쇼(4:3)</PresentationFormat>
  <Paragraphs>239</Paragraphs>
  <Slides>57</Slides>
  <Notes>57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3" baseType="lpstr">
      <vt:lpstr>맑은 고딕</vt:lpstr>
      <vt:lpstr>휴먼모음T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shinminho-home</dc:creator>
  <cp:lastModifiedBy>shinminho-home</cp:lastModifiedBy>
  <cp:revision>203</cp:revision>
  <cp:lastPrinted>2018-09-13T18:31:06Z</cp:lastPrinted>
  <dcterms:created xsi:type="dcterms:W3CDTF">2018-09-11T16:03:50Z</dcterms:created>
  <dcterms:modified xsi:type="dcterms:W3CDTF">2018-09-16T15:48:52Z</dcterms:modified>
</cp:coreProperties>
</file>